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87" r:id="rId3"/>
    <p:sldId id="258" r:id="rId4"/>
    <p:sldId id="388" r:id="rId5"/>
    <p:sldId id="384" r:id="rId6"/>
    <p:sldId id="390" r:id="rId7"/>
    <p:sldId id="391" r:id="rId8"/>
    <p:sldId id="394" r:id="rId9"/>
    <p:sldId id="392" r:id="rId10"/>
    <p:sldId id="395" r:id="rId11"/>
    <p:sldId id="396" r:id="rId12"/>
    <p:sldId id="400" r:id="rId13"/>
    <p:sldId id="401" r:id="rId14"/>
    <p:sldId id="398" r:id="rId15"/>
    <p:sldId id="399" r:id="rId16"/>
    <p:sldId id="402" r:id="rId17"/>
    <p:sldId id="403" r:id="rId18"/>
    <p:sldId id="404" r:id="rId19"/>
    <p:sldId id="405" r:id="rId20"/>
    <p:sldId id="383" r:id="rId21"/>
    <p:sldId id="385" r:id="rId22"/>
    <p:sldId id="386" r:id="rId23"/>
    <p:sldId id="397" r:id="rId24"/>
    <p:sldId id="409" r:id="rId25"/>
    <p:sldId id="410" r:id="rId26"/>
    <p:sldId id="413" r:id="rId27"/>
    <p:sldId id="406" r:id="rId28"/>
    <p:sldId id="414" r:id="rId29"/>
    <p:sldId id="415" r:id="rId30"/>
    <p:sldId id="416" r:id="rId31"/>
    <p:sldId id="411" r:id="rId32"/>
    <p:sldId id="412" r:id="rId33"/>
    <p:sldId id="418" r:id="rId34"/>
    <p:sldId id="417" r:id="rId35"/>
    <p:sldId id="420" r:id="rId36"/>
    <p:sldId id="419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27" r:id="rId45"/>
    <p:sldId id="298" r:id="rId46"/>
    <p:sldId id="297" r:id="rId47"/>
    <p:sldId id="299" r:id="rId48"/>
    <p:sldId id="300" r:id="rId49"/>
    <p:sldId id="309" r:id="rId50"/>
    <p:sldId id="303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586"/>
    <a:srgbClr val="2E9B91"/>
    <a:srgbClr val="94494E"/>
    <a:srgbClr val="D35E78"/>
    <a:srgbClr val="D3712B"/>
    <a:srgbClr val="C46169"/>
    <a:srgbClr val="15304B"/>
    <a:srgbClr val="F08132"/>
    <a:srgbClr val="94D8D4"/>
    <a:srgbClr val="80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7"/>
    <p:restoredTop sz="43902" autoAdjust="0"/>
  </p:normalViewPr>
  <p:slideViewPr>
    <p:cSldViewPr snapToGrid="0" snapToObjects="1">
      <p:cViewPr varScale="1">
        <p:scale>
          <a:sx n="50" d="100"/>
          <a:sy n="50" d="100"/>
        </p:scale>
        <p:origin x="2388" y="60"/>
      </p:cViewPr>
      <p:guideLst/>
    </p:cSldViewPr>
  </p:slideViewPr>
  <p:notesTextViewPr>
    <p:cViewPr>
      <p:scale>
        <a:sx n="1" d="1"/>
        <a:sy n="1" d="1"/>
      </p:scale>
      <p:origin x="0" y="-6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9F77-65D7-3F46-9054-FF7BF11B5B51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C312-6DE8-8049-8009-5E025E3190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09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99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78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http://www.cnet.com/news/gangnam-style-busts-youtubes-view-counter-not-so-fast/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71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7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https://www.youtube.com/watch?v=tWc4gGMQ3hQ</a:t>
            </a:r>
            <a:br>
              <a:rPr lang="en-US" altLang="zh-TW" dirty="0"/>
            </a:br>
            <a:r>
              <a:rPr lang="en-US" altLang="zh-TW" dirty="0"/>
              <a:t>https://www.youtube.com/watch?v=gp_D8r-2hwk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917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TODO:</a:t>
            </a:r>
            <a:r>
              <a:rPr lang="zh-TW" altLang="en-US" dirty="0"/>
              <a:t>更好更實用的例子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14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float x,y;</a:t>
            </a:r>
          </a:p>
          <a:p>
            <a:r>
              <a:rPr lang="en-US" altLang="zh-TW" dirty="0" smtClean="0"/>
              <a:t>    cout &lt;&lt; "Please enter x and y" &lt;&lt; endl;</a:t>
            </a:r>
          </a:p>
          <a:p>
            <a:r>
              <a:rPr lang="en-US" altLang="zh-TW" dirty="0" smtClean="0"/>
              <a:t>    cin &gt;&gt; x &gt;&gt; y;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 &lt;&lt; "sum:" &lt;&lt; x+y;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#include &lt;iostream&gt;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float x,y,z,result;</a:t>
            </a:r>
          </a:p>
          <a:p>
            <a:r>
              <a:rPr lang="en-US" altLang="zh-TW" dirty="0" smtClean="0"/>
              <a:t>    cout &lt;&lt; "Please enter x, y and z" &lt;&lt; endl;</a:t>
            </a:r>
          </a:p>
          <a:p>
            <a:r>
              <a:rPr lang="en-US" altLang="zh-TW" dirty="0" smtClean="0"/>
              <a:t>    cin &gt;&gt; x &gt;&gt; y &gt;&gt; z;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result = 1.0/6.0*(x*x+35+2*x*x*x+x*y*y+3*z);</a:t>
            </a:r>
          </a:p>
          <a:p>
            <a:r>
              <a:rPr lang="en-US" altLang="zh-TW" dirty="0" smtClean="0"/>
              <a:t>    cout &lt;&lt; "result:" &lt;&lt; result;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return 0;</a:t>
            </a:r>
          </a:p>
          <a:p>
            <a:r>
              <a:rPr lang="en-US" altLang="zh-TW" dirty="0" smtClean="0"/>
              <a:t>}</a:t>
            </a:r>
          </a:p>
          <a:p>
            <a:endParaRPr lang="zh-TW" altLang="en-US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30A31-B339-460E-A066-6486EA6B5E7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653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83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1A01A-F722-124D-9CFE-37571D357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78884C-066E-834D-BCC5-D467BE1A7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441C91-2368-8E47-9E12-2926903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9A74FA-7BFE-EA46-8F6E-4AD3D0E5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60AAFE-803D-8E4B-99C9-A95EB80F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4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080D4-BDD5-0143-B757-84847312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A47486-A23A-1147-AEE8-192533171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B2E078-A731-1941-86AA-DED59ED6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91F3AB-97E5-A94C-AA64-97E93C83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CEF486-33E3-8B41-9EEA-84FA3630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3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8E666F-88C1-9846-BCC0-2A2FB4042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13066B-564D-4448-BC49-B957482F8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191444-F8B2-7F40-A801-EC42409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40B3C2-0C27-6A40-A36A-3D99744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CCC068-EE47-1F42-9513-8273A200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012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0CFF-F4E8-4210-B80E-662418E54A6C}" type="datetime1">
              <a:rPr lang="zh-TW" altLang="en-US" smtClean="0"/>
              <a:t>2019/12/9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李耕銘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74D8-060F-4EA9-A02B-A5E9C67698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602488" y="1275310"/>
            <a:ext cx="10979912" cy="2369714"/>
          </a:xfrm>
          <a:solidFill>
            <a:srgbClr val="D8F8E4"/>
          </a:solidFill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sz="1600"/>
            </a:lvl1pPr>
            <a:lvl2pPr>
              <a:defRPr sz="4400"/>
            </a:lvl2pPr>
            <a:lvl3pPr>
              <a:defRPr sz="2000"/>
            </a:lvl3pPr>
            <a:lvl4pPr>
              <a:defRPr sz="3600"/>
            </a:lvl4pPr>
            <a:lvl5pPr>
              <a:defRPr sz="2400"/>
            </a:lvl5pPr>
          </a:lstStyle>
          <a:p>
            <a:pPr lvl="0" algn="l"/>
            <a:r>
              <a:rPr lang="en-US" altLang="zh-TW" sz="3200" b="1" dirty="0"/>
              <a:t>Input:</a:t>
            </a:r>
          </a:p>
          <a:p>
            <a:pPr lvl="0" algn="l"/>
            <a:r>
              <a:rPr lang="en-US" altLang="zh-TW" sz="3200" b="1" dirty="0"/>
              <a:t>Output:</a:t>
            </a:r>
          </a:p>
          <a:p>
            <a:pPr lvl="0" algn="l"/>
            <a:endParaRPr lang="en-US" altLang="zh-TW" sz="3200" b="1" dirty="0"/>
          </a:p>
          <a:p>
            <a:pPr lvl="0" algn="l"/>
            <a:r>
              <a:rPr lang="en-US" altLang="zh-TW" sz="3200" b="1" dirty="0"/>
              <a:t>Hint:</a:t>
            </a:r>
            <a:endParaRPr lang="zh-TW" altLang="en-US" sz="3200" b="1" dirty="0"/>
          </a:p>
          <a:p>
            <a:pPr lvl="0" algn="l"/>
            <a:endParaRPr lang="en-US" altLang="zh-TW" sz="3200" b="1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 hasCustomPrompt="1"/>
          </p:nvPr>
        </p:nvSpPr>
        <p:spPr>
          <a:xfrm>
            <a:off x="619151" y="548681"/>
            <a:ext cx="3268604" cy="576163"/>
          </a:xfrm>
          <a:solidFill>
            <a:srgbClr val="FFFFCC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>
              <a:buNone/>
              <a:defRPr b="1" baseline="0"/>
            </a:lvl1pPr>
          </a:lstStyle>
          <a:p>
            <a:pPr lvl="0"/>
            <a:r>
              <a:rPr lang="en-US" altLang="zh-TW" dirty="0"/>
              <a:t>Practice   #: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3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17BC1-8034-FD48-983D-4DFA2F48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1A75A8-B5E7-0D42-9BD6-CD8CDE42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A387B2-DCE5-6D49-83E0-EF19878A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ADF68-CDBB-4A4B-8463-17954277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7EF946-3E79-4F42-ABA3-948D178B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81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0100C-98A9-0C49-9DE4-7EA60715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A86604-31A5-BC46-92E8-D0D23538F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A8D299-5CEE-F444-99C4-1334A197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45E203-E001-8045-B175-0BF54008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EC9BD-5ED2-6C49-BCD5-9A67CC08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460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B65FF-03F9-0C46-B47A-2A8F30F2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17164-80FD-EC41-B151-5424555A0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5F8381-8C63-7842-B32F-7E16D1EF8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15DE25-DE40-4547-8F41-F2D6614D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BBFF25-6AF3-F24E-94A5-0CEA5C2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7E207D-8C25-7045-A7AF-23EAAFF3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2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59CA8-2AFE-7C4A-89D2-203BA679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9E3874-6BA6-8C4B-BFEC-C51B4321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DCF1B5-0F34-DA4E-8569-1FE114037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917D58-929F-DC44-A056-99A111E9C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E91199-AE6D-F247-A7C1-0A714CA86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A2555E-AFA2-484B-B7F0-BB80EF33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BA4975-9DFD-C34E-84C4-6420516F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E886F6-7AD0-7942-8B37-CA3C4600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16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2624C-6D2D-A544-85BB-9C093E08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627D05-0C39-D54D-BB14-6CDDCD88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2A58B0-2FC3-B44A-B0E2-7C4A717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F074DC-B8A4-F246-B07E-F8C2F64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2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CDD480-9FC0-8D46-8855-E0E35576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6A118E-2E54-DE49-AED0-04229712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7363C4-D944-A942-81ED-61F8C2A3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09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923CA-22F1-F148-AAA4-6BA9D8A5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C7682-DD6E-D64D-817C-FF70A706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064BFC-BF82-354C-A812-E343D940A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9989A9-4498-3E42-BBF6-B78810C5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91D05E-E9DE-B449-8875-C929642E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F79345-5AEC-B643-A826-682127BC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88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7E202-0B17-3443-9A14-F2C26F4A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CAB04D-DA23-4045-AEEB-82DF9CFA9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8B2680-6710-B040-A217-A0F6484B4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A7BC33-E803-3648-BADD-C9C9C06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34192D-5F57-5742-92B1-0B9CDF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A3AEF2-EB56-3040-98A8-45717C6C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831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53563D-E72A-BC4B-A877-3F83E41B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9B49F4-727A-664F-A13B-BDF15F61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1AEC8A-CAA0-ED4D-B12F-F30603093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957AE-9DD9-8B44-971B-AF67FE12C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B9C625-A1C2-9043-A59C-F6AE2328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124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fancyit/letter-case-special-styles-7fa369bf173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variab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387855-35B1-2144-8CC5-E103501437F7}"/>
              </a:ext>
            </a:extLst>
          </p:cNvPr>
          <p:cNvSpPr txBox="1"/>
          <p:nvPr/>
        </p:nvSpPr>
        <p:spPr>
          <a:xfrm>
            <a:off x="3544567" y="2265149"/>
            <a:ext cx="51028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 </a:t>
            </a:r>
            <a:r>
              <a:rPr kumimoji="1" lang="zh-CN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基礎程式設計班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05834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資料型態與變數</a:t>
            </a:r>
            <a:endParaRPr kumimoji="1"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528E2F-6AE1-C24A-AC68-292163ECB656}"/>
              </a:ext>
            </a:extLst>
          </p:cNvPr>
          <p:cNvSpPr txBox="1"/>
          <p:nvPr/>
        </p:nvSpPr>
        <p:spPr>
          <a:xfrm>
            <a:off x="5618944" y="4019169"/>
            <a:ext cx="9541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B24636-1FCE-BA41-8257-88E5838A72C8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12471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不規則四邊形 26">
            <a:extLst>
              <a:ext uri="{FF2B5EF4-FFF2-40B4-BE49-F238E27FC236}">
                <a16:creationId xmlns:a16="http://schemas.microsoft.com/office/drawing/2014/main" id="{F772F568-15C3-BA4D-9105-6C902498EF50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0489BE7-5FB4-FB49-A489-CF3992774082}"/>
              </a:ext>
            </a:extLst>
          </p:cNvPr>
          <p:cNvSpPr/>
          <p:nvPr/>
        </p:nvSpPr>
        <p:spPr>
          <a:xfrm>
            <a:off x="4772559" y="201044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變數名稱規範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E9D319D-9296-214E-A41E-8E9C8E37BE28}"/>
              </a:ext>
            </a:extLst>
          </p:cNvPr>
          <p:cNvSpPr/>
          <p:nvPr/>
        </p:nvSpPr>
        <p:spPr>
          <a:xfrm>
            <a:off x="8015362" y="4378550"/>
            <a:ext cx="3917637" cy="803424"/>
          </a:xfrm>
          <a:prstGeom prst="roundRect">
            <a:avLst/>
          </a:prstGeom>
          <a:solidFill>
            <a:srgbClr val="C46169"/>
          </a:solidFill>
          <a:ln w="5715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046CE4-B77B-E445-92B9-5F21343E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54" y="1616180"/>
            <a:ext cx="3382454" cy="19032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EDD2178-5EB0-4A45-A0A8-0B1A62845CB6}"/>
              </a:ext>
            </a:extLst>
          </p:cNvPr>
          <p:cNvSpPr txBox="1"/>
          <p:nvPr/>
        </p:nvSpPr>
        <p:spPr>
          <a:xfrm>
            <a:off x="8645388" y="3564647"/>
            <a:ext cx="2657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Ref: 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Letter Case Special Styles</a:t>
            </a:r>
            <a:endParaRPr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9F8A1E-C4D4-1744-AC49-FA9A9CA2D47F}"/>
              </a:ext>
            </a:extLst>
          </p:cNvPr>
          <p:cNvSpPr txBox="1"/>
          <p:nvPr/>
        </p:nvSpPr>
        <p:spPr>
          <a:xfrm>
            <a:off x="8189077" y="456044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a typeface="Adobe 繁黑體 Std B" panose="020B0700000000000000"/>
              </a:rPr>
              <a:t>都是為了方便識別區分！</a:t>
            </a:r>
            <a:endParaRPr lang="en-US" altLang="zh-TW" sz="2400" b="1" dirty="0">
              <a:solidFill>
                <a:schemeClr val="bg1"/>
              </a:solidFill>
              <a:ea typeface="Adobe 繁黑體 Std B" panose="020B070000000000000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1C0D01-D1F0-4C4F-A6A9-0C8683E74442}"/>
              </a:ext>
            </a:extLst>
          </p:cNvPr>
          <p:cNvSpPr/>
          <p:nvPr/>
        </p:nvSpPr>
        <p:spPr>
          <a:xfrm>
            <a:off x="1495950" y="5445947"/>
            <a:ext cx="7025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匈牙利命名法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(Hungarian notation) → </a:t>
            </a:r>
            <a:r>
              <a:rPr lang="en-US" altLang="zh-TW" sz="20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boolUserLoginFlag</a:t>
            </a:r>
            <a:endParaRPr lang="en-US" altLang="zh-TW" sz="20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E44F829-1198-8A4C-B904-A90EC9FF1C37}"/>
              </a:ext>
            </a:extLst>
          </p:cNvPr>
          <p:cNvSpPr/>
          <p:nvPr/>
        </p:nvSpPr>
        <p:spPr>
          <a:xfrm>
            <a:off x="657985" y="1616341"/>
            <a:ext cx="664250" cy="658710"/>
          </a:xfrm>
          <a:prstGeom prst="ellipse">
            <a:avLst/>
          </a:prstGeom>
          <a:solidFill>
            <a:srgbClr val="15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/>
              <a:t>1</a:t>
            </a:r>
            <a:endParaRPr kumimoji="1" lang="zh-TW" altLang="en-US" sz="36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FD1F83E-BCB0-A544-B21A-B87910A54DD0}"/>
              </a:ext>
            </a:extLst>
          </p:cNvPr>
          <p:cNvSpPr/>
          <p:nvPr/>
        </p:nvSpPr>
        <p:spPr>
          <a:xfrm>
            <a:off x="657985" y="2541418"/>
            <a:ext cx="664250" cy="658710"/>
          </a:xfrm>
          <a:prstGeom prst="ellipse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/>
              <a:t>2</a:t>
            </a:r>
            <a:endParaRPr kumimoji="1" lang="zh-TW" altLang="en-US" sz="3600" b="1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93989E31-0C05-574C-9271-6A5E2B01B1FE}"/>
              </a:ext>
            </a:extLst>
          </p:cNvPr>
          <p:cNvSpPr/>
          <p:nvPr/>
        </p:nvSpPr>
        <p:spPr>
          <a:xfrm>
            <a:off x="657985" y="3466495"/>
            <a:ext cx="664250" cy="6587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/>
              <a:t>3</a:t>
            </a:r>
            <a:endParaRPr kumimoji="1" lang="zh-TW" altLang="en-US" sz="3600" b="1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2C5F8E6-2A5E-4F45-A9A6-8F164E29AE47}"/>
              </a:ext>
            </a:extLst>
          </p:cNvPr>
          <p:cNvSpPr/>
          <p:nvPr/>
        </p:nvSpPr>
        <p:spPr>
          <a:xfrm>
            <a:off x="657985" y="4391571"/>
            <a:ext cx="664250" cy="658710"/>
          </a:xfrm>
          <a:prstGeom prst="ellipse">
            <a:avLst/>
          </a:prstGeom>
          <a:solidFill>
            <a:srgbClr val="F08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/>
              <a:t>4</a:t>
            </a:r>
            <a:endParaRPr kumimoji="1" lang="zh-TW" altLang="en-US" sz="3600" b="1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59946CC-C983-FE46-ADB2-84529B37A75B}"/>
              </a:ext>
            </a:extLst>
          </p:cNvPr>
          <p:cNvSpPr/>
          <p:nvPr/>
        </p:nvSpPr>
        <p:spPr>
          <a:xfrm>
            <a:off x="657985" y="5316647"/>
            <a:ext cx="664250" cy="658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/>
              <a:t>5</a:t>
            </a:r>
            <a:endParaRPr kumimoji="1" lang="zh-TW" altLang="en-US" sz="36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7E6703-C054-C342-A6D1-F483817EEFC3}"/>
              </a:ext>
            </a:extLst>
          </p:cNvPr>
          <p:cNvSpPr/>
          <p:nvPr/>
        </p:nvSpPr>
        <p:spPr>
          <a:xfrm>
            <a:off x="1497496" y="1761030"/>
            <a:ext cx="6756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大駝峰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(Upper camel case) → </a:t>
            </a:r>
            <a:r>
              <a:rPr lang="en-US" altLang="zh-TW" sz="20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UserLoginFlag</a:t>
            </a:r>
            <a:endParaRPr lang="en-US" altLang="zh-TW" sz="20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7611AD-42DD-724A-9795-458B8523BF09}"/>
              </a:ext>
            </a:extLst>
          </p:cNvPr>
          <p:cNvSpPr/>
          <p:nvPr/>
        </p:nvSpPr>
        <p:spPr>
          <a:xfrm>
            <a:off x="1497496" y="2680354"/>
            <a:ext cx="6756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小駝峰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(Lower camel case) → </a:t>
            </a:r>
            <a:r>
              <a:rPr lang="en-US" altLang="zh-TW" sz="20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userLoginFlag</a:t>
            </a:r>
            <a:endParaRPr lang="en-US" altLang="zh-TW" sz="20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848C89-ECF0-0348-8176-E71DB79526EE}"/>
              </a:ext>
            </a:extLst>
          </p:cNvPr>
          <p:cNvSpPr/>
          <p:nvPr/>
        </p:nvSpPr>
        <p:spPr>
          <a:xfrm>
            <a:off x="1471196" y="3595795"/>
            <a:ext cx="6325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大蛇式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(Upper snake case) → USER_LOGIN_FLAG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DDD6D6-A4AD-BA42-983F-D6D38FBE4E54}"/>
              </a:ext>
            </a:extLst>
          </p:cNvPr>
          <p:cNvSpPr/>
          <p:nvPr/>
        </p:nvSpPr>
        <p:spPr>
          <a:xfrm>
            <a:off x="1495950" y="4526382"/>
            <a:ext cx="5671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小蛇式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(Lower snake case) ) → </a:t>
            </a:r>
            <a:r>
              <a:rPr lang="en-US" altLang="zh-TW" sz="20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user_login_flag</a:t>
            </a:r>
            <a:endParaRPr lang="en-US" altLang="zh-TW" sz="20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59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5C0502FC-949F-394F-87DA-CFFE94AE2DE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49ABF6-F9F5-D74C-8083-A2A3D3914C12}"/>
              </a:ext>
            </a:extLst>
          </p:cNvPr>
          <p:cNvSpPr/>
          <p:nvPr/>
        </p:nvSpPr>
        <p:spPr>
          <a:xfrm>
            <a:off x="4772559" y="201044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語言保留字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5AEC1DD-8C25-1F42-BCD6-F02B5820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77907"/>
              </p:ext>
            </p:extLst>
          </p:nvPr>
        </p:nvGraphicFramePr>
        <p:xfrm>
          <a:off x="1981198" y="1625299"/>
          <a:ext cx="8229600" cy="438912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481587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5393651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760484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2636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auto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else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long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switch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021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break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 err="1">
                          <a:effectLst/>
                        </a:rPr>
                        <a:t>enum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register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typedef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7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case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extern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return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union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333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char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float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short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unsigned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90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const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for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signed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void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4303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continue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 err="1">
                          <a:effectLst/>
                        </a:rPr>
                        <a:t>goto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 err="1">
                          <a:effectLst/>
                        </a:rPr>
                        <a:t>sizeof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volatile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4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default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if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static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while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51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do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int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struct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_Packed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369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>
                          <a:effectLst/>
                        </a:rPr>
                        <a:t>double</a:t>
                      </a:r>
                      <a:endParaRPr lang="zh-TW" sz="4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 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 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b="0" kern="0" dirty="0">
                          <a:effectLst/>
                        </a:rPr>
                        <a:t> </a:t>
                      </a:r>
                      <a:endParaRPr lang="zh-TW" sz="4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17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46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DCC4784A-DF8A-BA47-9461-07931A15EC48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325355-E4FD-7A43-819D-DB680F2F673A}"/>
              </a:ext>
            </a:extLst>
          </p:cNvPr>
          <p:cNvSpPr/>
          <p:nvPr/>
        </p:nvSpPr>
        <p:spPr>
          <a:xfrm>
            <a:off x="4482415" y="201044"/>
            <a:ext cx="322716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++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語言保留字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DAA5BB9-2ACA-664A-A793-AB98EB8AF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46853"/>
              </p:ext>
            </p:extLst>
          </p:nvPr>
        </p:nvGraphicFramePr>
        <p:xfrm>
          <a:off x="2459595" y="1325910"/>
          <a:ext cx="7272807" cy="484595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427727">
                  <a:extLst>
                    <a:ext uri="{9D8B030D-6E8A-4147-A177-3AD203B41FA5}">
                      <a16:colId xmlns:a16="http://schemas.microsoft.com/office/drawing/2014/main" val="982863088"/>
                    </a:ext>
                  </a:extLst>
                </a:gridCol>
                <a:gridCol w="2417353">
                  <a:extLst>
                    <a:ext uri="{9D8B030D-6E8A-4147-A177-3AD203B41FA5}">
                      <a16:colId xmlns:a16="http://schemas.microsoft.com/office/drawing/2014/main" val="2199601206"/>
                    </a:ext>
                  </a:extLst>
                </a:gridCol>
                <a:gridCol w="2427727">
                  <a:extLst>
                    <a:ext uri="{9D8B030D-6E8A-4147-A177-3AD203B41FA5}">
                      <a16:colId xmlns:a16="http://schemas.microsoft.com/office/drawing/2014/main" val="310038213"/>
                    </a:ext>
                  </a:extLst>
                </a:gridCol>
              </a:tblGrid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alignas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alignof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and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674018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and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and_eq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asm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42378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atomic_cancel (TM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atomic_commit (TM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atomic_noexcept (TM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58000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auto(1)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bitand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bitor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524265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bool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break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case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490651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catch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char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char16_t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45788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char32_t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class(1)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compl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3290641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concept (since C++20)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const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constexpr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126460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const_cast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continue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co_await (coroutines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91597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co_return (coroutines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co_yield (coroutines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decltype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953910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default(1)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delete(1)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do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2280847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double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dynamic_cast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else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207252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enum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explicit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export(1)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954560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extern(1)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false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float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4079688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for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friend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goto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59612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if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import (modules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inline(1)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92167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int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long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module (modules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97511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mutable(1)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namespace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new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960305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noexcept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not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not_eq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535686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nullptr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operator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or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57560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or_eq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private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protected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3273203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public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register(2)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reinterpret_cast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32781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requires (since C++20)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return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short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153621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signed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sizeof(1)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static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405521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static_assert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static_cast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struct(1)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617695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switch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synchronized (TM TS)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template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4578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this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thread_local (since C++11)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throw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07439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true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try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typedef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766614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typeid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typename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union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605652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unsigned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using(1)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virtual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4699681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void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volatile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wchar_t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229397"/>
                  </a:ext>
                </a:extLst>
              </a:tr>
              <a:tr h="13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>
                          <a:effectLst/>
                        </a:rPr>
                        <a:t>while</a:t>
                      </a:r>
                      <a:endParaRPr lang="zh-TW" sz="10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 dirty="0">
                          <a:effectLst/>
                        </a:rPr>
                        <a:t>xor</a:t>
                      </a:r>
                      <a:endParaRPr lang="zh-TW" sz="1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0" kern="0" dirty="0">
                          <a:effectLst/>
                        </a:rPr>
                        <a:t>xor_eq</a:t>
                      </a:r>
                      <a:endParaRPr lang="zh-TW" sz="1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138" marR="7138" marT="7138" marB="7138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96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5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32DC4-E9FF-7640-AF3A-F1AEC2721FD5}"/>
              </a:ext>
            </a:extLst>
          </p:cNvPr>
          <p:cNvSpPr/>
          <p:nvPr/>
        </p:nvSpPr>
        <p:spPr>
          <a:xfrm>
            <a:off x="1141687" y="2376984"/>
            <a:ext cx="2905128" cy="3371850"/>
          </a:xfrm>
          <a:prstGeom prst="rect">
            <a:avLst/>
          </a:prstGeom>
          <a:solidFill>
            <a:srgbClr val="15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3C1FFB-3614-CE44-87E1-CBBA02E2369E}"/>
              </a:ext>
            </a:extLst>
          </p:cNvPr>
          <p:cNvSpPr/>
          <p:nvPr/>
        </p:nvSpPr>
        <p:spPr>
          <a:xfrm>
            <a:off x="4701320" y="2376984"/>
            <a:ext cx="2905128" cy="3371850"/>
          </a:xfrm>
          <a:prstGeom prst="rect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C46169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79FCD4-6F2D-3B4C-85CF-612DCF823E64}"/>
              </a:ext>
            </a:extLst>
          </p:cNvPr>
          <p:cNvSpPr/>
          <p:nvPr/>
        </p:nvSpPr>
        <p:spPr>
          <a:xfrm>
            <a:off x="8260953" y="2376984"/>
            <a:ext cx="2905128" cy="3371850"/>
          </a:xfrm>
          <a:prstGeom prst="rect">
            <a:avLst/>
          </a:prstGeom>
          <a:solidFill>
            <a:srgbClr val="D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9FDFDE-ECFA-1141-8281-A25C71AEE6A3}"/>
              </a:ext>
            </a:extLst>
          </p:cNvPr>
          <p:cNvSpPr/>
          <p:nvPr/>
        </p:nvSpPr>
        <p:spPr>
          <a:xfrm>
            <a:off x="1578586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2555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  <a:endParaRPr lang="en-US" altLang="zh-TW" sz="3600" b="1" dirty="0">
              <a:solidFill>
                <a:srgbClr val="25558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1F2B95-9D02-D343-8D72-B39D3A905FAA}"/>
              </a:ext>
            </a:extLst>
          </p:cNvPr>
          <p:cNvSpPr/>
          <p:nvPr/>
        </p:nvSpPr>
        <p:spPr>
          <a:xfrm>
            <a:off x="5138220" y="461454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資料型別</a:t>
            </a:r>
            <a:endParaRPr lang="en-US" altLang="zh-TW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C99020-5824-1F43-BD60-8A989F4FFD46}"/>
              </a:ext>
            </a:extLst>
          </p:cNvPr>
          <p:cNvSpPr/>
          <p:nvPr/>
        </p:nvSpPr>
        <p:spPr>
          <a:xfrm>
            <a:off x="8697854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081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資料內容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8A455-7CDB-F94D-B8A4-B2920A19885B}"/>
              </a:ext>
            </a:extLst>
          </p:cNvPr>
          <p:cNvSpPr txBox="1"/>
          <p:nvPr/>
        </p:nvSpPr>
        <p:spPr>
          <a:xfrm>
            <a:off x="2165286" y="3111044"/>
            <a:ext cx="857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2555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kumimoji="1" lang="zh-TW" altLang="en-US" sz="4400" b="1" dirty="0">
              <a:solidFill>
                <a:srgbClr val="25558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F94508-14B2-BC46-808C-35C2209FE9E9}"/>
              </a:ext>
            </a:extLst>
          </p:cNvPr>
          <p:cNvSpPr txBox="1"/>
          <p:nvPr/>
        </p:nvSpPr>
        <p:spPr>
          <a:xfrm>
            <a:off x="5724919" y="3117106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963323-EE4F-FA46-B2A9-4F82C05D3A8E}"/>
              </a:ext>
            </a:extLst>
          </p:cNvPr>
          <p:cNvSpPr txBox="1"/>
          <p:nvPr/>
        </p:nvSpPr>
        <p:spPr>
          <a:xfrm>
            <a:off x="9284552" y="3111043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F081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kumimoji="1" lang="zh-TW" altLang="en-US" sz="4400" b="1" dirty="0">
              <a:solidFill>
                <a:srgbClr val="F081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4C17AA92-54EB-7641-BFA5-4D72AF9B3089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026BDA-8230-E14A-9C7B-FEFA59694240}"/>
              </a:ext>
            </a:extLst>
          </p:cNvPr>
          <p:cNvSpPr/>
          <p:nvPr/>
        </p:nvSpPr>
        <p:spPr>
          <a:xfrm>
            <a:off x="4581000" y="201044"/>
            <a:ext cx="302999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Variable (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B807F4-B846-8E40-BC61-DB0F1BE2E1ED}"/>
              </a:ext>
            </a:extLst>
          </p:cNvPr>
          <p:cNvSpPr/>
          <p:nvPr/>
        </p:nvSpPr>
        <p:spPr>
          <a:xfrm>
            <a:off x="4746910" y="886098"/>
            <a:ext cx="2698175" cy="659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變數構成三要件</a:t>
            </a:r>
          </a:p>
        </p:txBody>
      </p:sp>
    </p:spTree>
    <p:extLst>
      <p:ext uri="{BB962C8B-B14F-4D97-AF65-F5344CB8AC3E}">
        <p14:creationId xmlns:p14="http://schemas.microsoft.com/office/powerpoint/2010/main" val="5005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CBDF5092-B1E9-D34A-A1AD-97415603CA1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8DCEB-862E-3449-BA28-603A205B4377}"/>
              </a:ext>
            </a:extLst>
          </p:cNvPr>
          <p:cNvSpPr/>
          <p:nvPr/>
        </p:nvSpPr>
        <p:spPr>
          <a:xfrm>
            <a:off x="4772559" y="201044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常用資料型態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B3EE772-C2A1-634F-A762-A56E8C5A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88729"/>
              </p:ext>
            </p:extLst>
          </p:nvPr>
        </p:nvGraphicFramePr>
        <p:xfrm>
          <a:off x="1837182" y="1931118"/>
          <a:ext cx="8517632" cy="369815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162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464">
                  <a:extLst>
                    <a:ext uri="{9D8B030D-6E8A-4147-A177-3AD203B41FA5}">
                      <a16:colId xmlns:a16="http://schemas.microsoft.com/office/drawing/2014/main" val="4203083557"/>
                    </a:ext>
                  </a:extLst>
                </a:gridCol>
              </a:tblGrid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型態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4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中英文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4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範例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4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位元組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49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Integer(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整數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1,3,5,-1,-3,-5...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float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loating 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oint(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浮點數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3.14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3.5...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double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Double-precision floating-point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倍精度浮點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3.1415926...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23343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Boolean(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布林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true、false</a:t>
                      </a:r>
                      <a:endParaRPr lang="en-US" sz="20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en-US" sz="20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53139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Character(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字元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'a'、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'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A'、'1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'...</a:t>
                      </a:r>
                      <a:endParaRPr lang="en-US" sz="20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en-US" sz="20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String(</a:t>
                      </a:r>
                      <a:r>
                        <a:rPr lang="zh-TW" alt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字串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"Hi"、</a:t>
                      </a:r>
                      <a:r>
                        <a:rPr lang="en-US" altLang="zh-TW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"</a:t>
                      </a:r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Wo"...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95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不規則四邊形 9">
            <a:extLst>
              <a:ext uri="{FF2B5EF4-FFF2-40B4-BE49-F238E27FC236}">
                <a16:creationId xmlns:a16="http://schemas.microsoft.com/office/drawing/2014/main" id="{0C283179-B097-384A-82E6-5EDB42BF40CD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85198C-673C-5249-A9AB-00898CB949CD}"/>
              </a:ext>
            </a:extLst>
          </p:cNvPr>
          <p:cNvSpPr/>
          <p:nvPr/>
        </p:nvSpPr>
        <p:spPr>
          <a:xfrm>
            <a:off x="4533711" y="201044"/>
            <a:ext cx="312457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的資料型態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8" name="內容版面配置區 6">
            <a:extLst>
              <a:ext uri="{FF2B5EF4-FFF2-40B4-BE49-F238E27FC236}">
                <a16:creationId xmlns:a16="http://schemas.microsoft.com/office/drawing/2014/main" id="{8F2EE343-93C8-9349-8DF3-8FCE27223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860517"/>
              </p:ext>
            </p:extLst>
          </p:nvPr>
        </p:nvGraphicFramePr>
        <p:xfrm>
          <a:off x="1002504" y="1326189"/>
          <a:ext cx="10186987" cy="499571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929929">
                  <a:extLst>
                    <a:ext uri="{9D8B030D-6E8A-4147-A177-3AD203B41FA5}">
                      <a16:colId xmlns:a16="http://schemas.microsoft.com/office/drawing/2014/main" val="2043867753"/>
                    </a:ext>
                  </a:extLst>
                </a:gridCol>
                <a:gridCol w="2784444">
                  <a:extLst>
                    <a:ext uri="{9D8B030D-6E8A-4147-A177-3AD203B41FA5}">
                      <a16:colId xmlns:a16="http://schemas.microsoft.com/office/drawing/2014/main" val="2865562094"/>
                    </a:ext>
                  </a:extLst>
                </a:gridCol>
                <a:gridCol w="5472614">
                  <a:extLst>
                    <a:ext uri="{9D8B030D-6E8A-4147-A177-3AD203B41FA5}">
                      <a16:colId xmlns:a16="http://schemas.microsoft.com/office/drawing/2014/main" val="1953584588"/>
                    </a:ext>
                  </a:extLst>
                </a:gridCol>
              </a:tblGrid>
              <a:tr h="1167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Type names*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Notes on size / precision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385818527"/>
                  </a:ext>
                </a:extLst>
              </a:tr>
              <a:tr h="219298"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Character types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Exactly one byte in size. At least 8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56058292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char16_t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char. At least 16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372366248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char32_t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char16_t. At least 32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2937339573"/>
                  </a:ext>
                </a:extLst>
              </a:tr>
              <a:tr h="21929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wchar_t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Can represent the largest supported character set.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400706268"/>
                  </a:ext>
                </a:extLst>
              </a:tr>
              <a:tr h="25347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Integer types (signed)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signed char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Same size as char. At least 8 bits.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228836378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signed short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char. At least 16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2237336362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signed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short. At least 16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3160651361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signed long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int. At least 32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292262042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signed long long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 smaller than long. At least 64 bits.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3961394577"/>
                  </a:ext>
                </a:extLst>
              </a:tr>
              <a:tr h="150945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Integer types (unsigned)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unsigned char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(same size as their signed counterparts)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778846443"/>
                  </a:ext>
                </a:extLst>
              </a:tr>
              <a:tr h="1509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unsigned short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83193"/>
                  </a:ext>
                </a:extLst>
              </a:tr>
              <a:tr h="1509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unsigned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88067"/>
                  </a:ext>
                </a:extLst>
              </a:tr>
              <a:tr h="1509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unsigned long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70635"/>
                  </a:ext>
                </a:extLst>
              </a:tr>
              <a:tr h="1509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unsigned long long int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52615"/>
                  </a:ext>
                </a:extLst>
              </a:tr>
              <a:tr h="15094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Floating-point types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float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2460032280"/>
                  </a:ext>
                </a:extLst>
              </a:tr>
              <a:tr h="1509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double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Precision not less than float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3604321733"/>
                  </a:ext>
                </a:extLst>
              </a:tr>
              <a:tr h="2534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long double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Precision not less than double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741500214"/>
                  </a:ext>
                </a:extLst>
              </a:tr>
              <a:tr h="1509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Boolean type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2698235817"/>
                  </a:ext>
                </a:extLst>
              </a:tr>
              <a:tr h="1509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Void type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void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 storage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287465796"/>
                  </a:ext>
                </a:extLst>
              </a:tr>
              <a:tr h="1509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Null pointer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decltype(nullptr)</a:t>
                      </a:r>
                      <a:endParaRPr lang="zh-TW" sz="1400" kern="1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tc>
                  <a:txBody>
                    <a:bodyPr/>
                    <a:lstStyle/>
                    <a:p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7471" marR="7471" marT="7471" marB="7471" anchor="ctr"/>
                </a:tc>
                <a:extLst>
                  <a:ext uri="{0D108BD9-81ED-4DB2-BD59-A6C34878D82A}">
                    <a16:rowId xmlns:a16="http://schemas.microsoft.com/office/drawing/2014/main" val="1931023512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8F6D8F2D-8673-F043-93BA-02FA95EB83C6}"/>
              </a:ext>
            </a:extLst>
          </p:cNvPr>
          <p:cNvSpPr txBox="1"/>
          <p:nvPr/>
        </p:nvSpPr>
        <p:spPr>
          <a:xfrm>
            <a:off x="5286480" y="6334779"/>
            <a:ext cx="161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15304B"/>
                </a:solidFill>
                <a:ea typeface="Adobe 繁黑體 Std B" panose="020B0700000000000000"/>
              </a:rPr>
              <a:t>Ref: </a:t>
            </a:r>
            <a:r>
              <a:rPr lang="en-US" altLang="zh-TW" sz="2000" dirty="0">
                <a:solidFill>
                  <a:srgbClr val="15304B"/>
                </a:solidFill>
                <a:ea typeface="Adobe 繁黑體 Std B" panose="020B070000000000000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cplusplus</a:t>
            </a:r>
            <a:endParaRPr lang="zh-TW" altLang="en-US" sz="2000" dirty="0">
              <a:solidFill>
                <a:srgbClr val="15304B"/>
              </a:solidFill>
              <a:ea typeface="Adobe 繁黑體 Std B" panose="020B07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446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E0605BB6-8F41-E746-A6EE-248505E1CE7B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25A091-8F92-1D46-9762-034647B01692}"/>
              </a:ext>
            </a:extLst>
          </p:cNvPr>
          <p:cNvSpPr/>
          <p:nvPr/>
        </p:nvSpPr>
        <p:spPr>
          <a:xfrm>
            <a:off x="5011406" y="201044"/>
            <a:ext cx="216918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Byte &amp; Bit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D50E911-88A9-D940-9748-41CFBE1455EA}"/>
              </a:ext>
            </a:extLst>
          </p:cNvPr>
          <p:cNvSpPr/>
          <p:nvPr/>
        </p:nvSpPr>
        <p:spPr>
          <a:xfrm>
            <a:off x="6473734" y="1825321"/>
            <a:ext cx="4519400" cy="27544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E5E79F-4878-0148-8422-01D53E8929FD}"/>
              </a:ext>
            </a:extLst>
          </p:cNvPr>
          <p:cNvSpPr/>
          <p:nvPr/>
        </p:nvSpPr>
        <p:spPr>
          <a:xfrm>
            <a:off x="1138176" y="1825321"/>
            <a:ext cx="4519400" cy="27544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840857-CD5B-C540-9518-9DC3C8D929D5}"/>
              </a:ext>
            </a:extLst>
          </p:cNvPr>
          <p:cNvSpPr/>
          <p:nvPr/>
        </p:nvSpPr>
        <p:spPr>
          <a:xfrm>
            <a:off x="1661854" y="2380176"/>
            <a:ext cx="3472043" cy="145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位元：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or 1</a:t>
            </a:r>
          </a:p>
          <a:p>
            <a:pPr>
              <a:lnSpc>
                <a:spcPct val="200000"/>
              </a:lnSpc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Bytes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位元組：八組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0BB7292-C340-324F-ADE2-DE410EB99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187579"/>
              </p:ext>
            </p:extLst>
          </p:nvPr>
        </p:nvGraphicFramePr>
        <p:xfrm>
          <a:off x="2734444" y="5364522"/>
          <a:ext cx="6723112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389">
                  <a:extLst>
                    <a:ext uri="{9D8B030D-6E8A-4147-A177-3AD203B41FA5}">
                      <a16:colId xmlns:a16="http://schemas.microsoft.com/office/drawing/2014/main" val="3807923189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3118173102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379687052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4237730363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2668716913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26944465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28327419"/>
                    </a:ext>
                  </a:extLst>
                </a:gridCol>
                <a:gridCol w="840389">
                  <a:extLst>
                    <a:ext uri="{9D8B030D-6E8A-4147-A177-3AD203B41FA5}">
                      <a16:colId xmlns:a16="http://schemas.microsoft.com/office/drawing/2014/main" val="183350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0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</a:t>
                      </a:r>
                      <a:endParaRPr lang="zh-TW" altLang="en-US" sz="40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20522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F5AA11-832E-6442-837C-092060BE2F84}"/>
              </a:ext>
            </a:extLst>
          </p:cNvPr>
          <p:cNvSpPr txBox="1"/>
          <p:nvPr/>
        </p:nvSpPr>
        <p:spPr>
          <a:xfrm>
            <a:off x="6661866" y="2368128"/>
            <a:ext cx="4143135" cy="166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C:\User\lkm543\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Destop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26.5 KB (27,169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磁碟大小：  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28.0 KB (28,672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53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A49B514F-1962-0D41-A9F8-D8F0EA5C3892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B7516C-6A97-004C-805A-8CABD03FD5E5}"/>
              </a:ext>
            </a:extLst>
          </p:cNvPr>
          <p:cNvSpPr/>
          <p:nvPr/>
        </p:nvSpPr>
        <p:spPr>
          <a:xfrm>
            <a:off x="5388112" y="201044"/>
            <a:ext cx="1415772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D0C7BCF7-1B04-BA47-B0DA-B8241195A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3625" y="4262973"/>
                <a:ext cx="8004745" cy="1036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1234=1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D0C7BCF7-1B04-BA47-B0DA-B8241195A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3625" y="4262973"/>
                <a:ext cx="8004745" cy="1036320"/>
              </a:xfrm>
              <a:blipFill>
                <a:blip r:embed="rId2"/>
                <a:stretch>
                  <a:fillRect t="-1235"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460958-1742-484C-9807-C6CF485F0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04451"/>
              </p:ext>
            </p:extLst>
          </p:nvPr>
        </p:nvGraphicFramePr>
        <p:xfrm>
          <a:off x="2261826" y="2392679"/>
          <a:ext cx="7668345" cy="103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69">
                  <a:extLst>
                    <a:ext uri="{9D8B030D-6E8A-4147-A177-3AD203B41FA5}">
                      <a16:colId xmlns:a16="http://schemas.microsoft.com/office/drawing/2014/main" val="2978632212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2005433815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1231756698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2802545683"/>
                    </a:ext>
                  </a:extLst>
                </a:gridCol>
                <a:gridCol w="1533669">
                  <a:extLst>
                    <a:ext uri="{9D8B030D-6E8A-4147-A177-3AD203B41FA5}">
                      <a16:colId xmlns:a16="http://schemas.microsoft.com/office/drawing/2014/main" val="604213956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1000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10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十進位</a:t>
                      </a:r>
                    </a:p>
                  </a:txBody>
                  <a:tcPr>
                    <a:lnR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60586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2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3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4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1234</a:t>
                      </a:r>
                      <a:endParaRPr lang="zh-TW" altLang="en-US" sz="24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0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65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6F07336E-0F4A-F448-965A-2FBC1C4518E2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6D7FC0-AAD6-0A41-9EFA-A43A4E92D70B}"/>
              </a:ext>
            </a:extLst>
          </p:cNvPr>
          <p:cNvSpPr/>
          <p:nvPr/>
        </p:nvSpPr>
        <p:spPr>
          <a:xfrm>
            <a:off x="5388110" y="201044"/>
            <a:ext cx="141577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D66DD01-DCE3-3444-A6E0-5D962B2762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23642" y="2041987"/>
          <a:ext cx="8544714" cy="3378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5254">
                  <a:extLst>
                    <a:ext uri="{9D8B030D-6E8A-4147-A177-3AD203B41FA5}">
                      <a16:colId xmlns:a16="http://schemas.microsoft.com/office/drawing/2014/main" val="4153248996"/>
                    </a:ext>
                  </a:extLst>
                </a:gridCol>
                <a:gridCol w="945254">
                  <a:extLst>
                    <a:ext uri="{9D8B030D-6E8A-4147-A177-3AD203B41FA5}">
                      <a16:colId xmlns:a16="http://schemas.microsoft.com/office/drawing/2014/main" val="1638131832"/>
                    </a:ext>
                  </a:extLst>
                </a:gridCol>
                <a:gridCol w="856140">
                  <a:extLst>
                    <a:ext uri="{9D8B030D-6E8A-4147-A177-3AD203B41FA5}">
                      <a16:colId xmlns:a16="http://schemas.microsoft.com/office/drawing/2014/main" val="2039464740"/>
                    </a:ext>
                  </a:extLst>
                </a:gridCol>
                <a:gridCol w="819814">
                  <a:extLst>
                    <a:ext uri="{9D8B030D-6E8A-4147-A177-3AD203B41FA5}">
                      <a16:colId xmlns:a16="http://schemas.microsoft.com/office/drawing/2014/main" val="1579068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60327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874809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588989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344386"/>
                    </a:ext>
                  </a:extLst>
                </a:gridCol>
                <a:gridCol w="1449860">
                  <a:extLst>
                    <a:ext uri="{9D8B030D-6E8A-4147-A177-3AD203B41FA5}">
                      <a16:colId xmlns:a16="http://schemas.microsoft.com/office/drawing/2014/main" val="2749938429"/>
                    </a:ext>
                  </a:extLst>
                </a:gridCol>
              </a:tblGrid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Binary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1405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01001110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264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64+8+4+2=76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28479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11111111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54236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128+64+32+16+8+4+2+1=255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9007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10110001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58190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b="1" dirty="0">
                          <a:solidFill>
                            <a:srgbClr val="FF0000"/>
                          </a:solidFill>
                        </a:rPr>
                        <a:t>???</a:t>
                      </a:r>
                      <a:endParaRPr lang="zh-TW" altLang="en-US" sz="2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32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51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4D26C68-1C59-5445-B061-04DA79228E0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ECD0BD-04AA-E849-AA55-48C51C2EB509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D66DD01-DCE3-3444-A6E0-5D962B2762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23642" y="1972540"/>
          <a:ext cx="8544714" cy="3378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5254">
                  <a:extLst>
                    <a:ext uri="{9D8B030D-6E8A-4147-A177-3AD203B41FA5}">
                      <a16:colId xmlns:a16="http://schemas.microsoft.com/office/drawing/2014/main" val="4153248996"/>
                    </a:ext>
                  </a:extLst>
                </a:gridCol>
                <a:gridCol w="945254">
                  <a:extLst>
                    <a:ext uri="{9D8B030D-6E8A-4147-A177-3AD203B41FA5}">
                      <a16:colId xmlns:a16="http://schemas.microsoft.com/office/drawing/2014/main" val="1638131832"/>
                    </a:ext>
                  </a:extLst>
                </a:gridCol>
                <a:gridCol w="856140">
                  <a:extLst>
                    <a:ext uri="{9D8B030D-6E8A-4147-A177-3AD203B41FA5}">
                      <a16:colId xmlns:a16="http://schemas.microsoft.com/office/drawing/2014/main" val="2039464740"/>
                    </a:ext>
                  </a:extLst>
                </a:gridCol>
                <a:gridCol w="819814">
                  <a:extLst>
                    <a:ext uri="{9D8B030D-6E8A-4147-A177-3AD203B41FA5}">
                      <a16:colId xmlns:a16="http://schemas.microsoft.com/office/drawing/2014/main" val="1579068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60327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874809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9588989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02344386"/>
                    </a:ext>
                  </a:extLst>
                </a:gridCol>
                <a:gridCol w="1449860">
                  <a:extLst>
                    <a:ext uri="{9D8B030D-6E8A-4147-A177-3AD203B41FA5}">
                      <a16:colId xmlns:a16="http://schemas.microsoft.com/office/drawing/2014/main" val="2749938429"/>
                    </a:ext>
                  </a:extLst>
                </a:gridCol>
              </a:tblGrid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Binary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1405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01001110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264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64+8+4+2=76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28479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11111111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54236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128+64+32+16+8+4+2+1=255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9007"/>
                  </a:ext>
                </a:extLst>
              </a:tr>
              <a:tr h="482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10110001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581909"/>
                  </a:ext>
                </a:extLst>
              </a:tr>
              <a:tr h="482574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128+32+16+1=177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32463"/>
                  </a:ext>
                </a:extLst>
              </a:tr>
            </a:tbl>
          </a:graphicData>
        </a:graphic>
      </p:graphicFrame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D862B98D-5A51-9E40-9EE6-C2257E24F7CE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6F63A9-0FD7-E948-8D99-FF39D5C550A0}"/>
              </a:ext>
            </a:extLst>
          </p:cNvPr>
          <p:cNvSpPr/>
          <p:nvPr/>
        </p:nvSpPr>
        <p:spPr>
          <a:xfrm>
            <a:off x="5388110" y="201044"/>
            <a:ext cx="141577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進位</a:t>
            </a:r>
          </a:p>
        </p:txBody>
      </p:sp>
    </p:spTree>
    <p:extLst>
      <p:ext uri="{BB962C8B-B14F-4D97-AF65-F5344CB8AC3E}">
        <p14:creationId xmlns:p14="http://schemas.microsoft.com/office/powerpoint/2010/main" val="381626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05834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剛剛我們這樣寫</a:t>
            </a:r>
            <a:endParaRPr kumimoji="1"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6341D2D-A8B0-BE46-927C-D2759143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2053"/>
          <a:stretch/>
        </p:blipFill>
        <p:spPr bwMode="auto">
          <a:xfrm>
            <a:off x="1574006" y="4460824"/>
            <a:ext cx="9043988" cy="195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35B255-23E9-DD45-9DCF-AAF0F3E656BF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8446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不規則四邊形 28">
            <a:extLst>
              <a:ext uri="{FF2B5EF4-FFF2-40B4-BE49-F238E27FC236}">
                <a16:creationId xmlns:a16="http://schemas.microsoft.com/office/drawing/2014/main" id="{C7CF55FC-8C2E-8B41-B5FF-F0B677C64E75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6D59F6F-C4F9-B34C-B0FD-2CD297E43616}"/>
              </a:ext>
            </a:extLst>
          </p:cNvPr>
          <p:cNvSpPr/>
          <p:nvPr/>
        </p:nvSpPr>
        <p:spPr>
          <a:xfrm>
            <a:off x="4741499" y="161378"/>
            <a:ext cx="276550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的儲存範圍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9924C0-952A-8944-91FD-6B5F89130A1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67A961-6E3A-D646-AC77-BA6698DC904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8" name="結束點 27">
            <a:extLst>
              <a:ext uri="{FF2B5EF4-FFF2-40B4-BE49-F238E27FC236}">
                <a16:creationId xmlns:a16="http://schemas.microsoft.com/office/drawing/2014/main" id="{E6D7D3AD-7414-9B41-BC7A-B1F6748ADA19}"/>
              </a:ext>
            </a:extLst>
          </p:cNvPr>
          <p:cNvSpPr/>
          <p:nvPr/>
        </p:nvSpPr>
        <p:spPr>
          <a:xfrm>
            <a:off x="7271560" y="3989618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E7008892-E912-934B-A9A3-2F1583F1EBB6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7086501" y="2492829"/>
            <a:ext cx="642263" cy="2351314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16E088AC-ADDE-3841-88D4-86B17EE4094D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rot="5400000">
            <a:off x="4849535" y="2607177"/>
            <a:ext cx="642263" cy="212261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結束點 35">
            <a:extLst>
              <a:ext uri="{FF2B5EF4-FFF2-40B4-BE49-F238E27FC236}">
                <a16:creationId xmlns:a16="http://schemas.microsoft.com/office/drawing/2014/main" id="{294F5CC8-68A4-C043-9485-4E5219725061}"/>
              </a:ext>
            </a:extLst>
          </p:cNvPr>
          <p:cNvSpPr/>
          <p:nvPr/>
        </p:nvSpPr>
        <p:spPr>
          <a:xfrm>
            <a:off x="2797628" y="3989618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結束點 25">
            <a:extLst>
              <a:ext uri="{FF2B5EF4-FFF2-40B4-BE49-F238E27FC236}">
                <a16:creationId xmlns:a16="http://schemas.microsoft.com/office/drawing/2014/main" id="{A29D8B86-B2ED-294C-99D0-F2FB12BFDC8B}"/>
              </a:ext>
            </a:extLst>
          </p:cNvPr>
          <p:cNvSpPr/>
          <p:nvPr/>
        </p:nvSpPr>
        <p:spPr>
          <a:xfrm>
            <a:off x="4920246" y="2726869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941D66-80DB-9B47-AAC5-08C13CFB24ED}"/>
                  </a:ext>
                </a:extLst>
              </p:cNvPr>
              <p:cNvSpPr/>
              <p:nvPr/>
            </p:nvSpPr>
            <p:spPr>
              <a:xfrm>
                <a:off x="5879987" y="2806279"/>
                <a:ext cx="7039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941D66-80DB-9B47-AAC5-08C13CFB2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87" y="2806279"/>
                <a:ext cx="70397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ECF0D64-AD4E-FD4D-B9F9-28F3EB2B524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109357" y="4610104"/>
            <a:ext cx="0" cy="49623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C27B3-263C-9447-8340-EDEB8D84CC2A}"/>
              </a:ext>
            </a:extLst>
          </p:cNvPr>
          <p:cNvCxnSpPr>
            <a:cxnSpLocks/>
            <a:stCxn id="28" idx="2"/>
            <a:endCxn id="43" idx="0"/>
          </p:cNvCxnSpPr>
          <p:nvPr/>
        </p:nvCxnSpPr>
        <p:spPr>
          <a:xfrm>
            <a:off x="8583289" y="4610104"/>
            <a:ext cx="0" cy="49623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結束點 42">
            <a:extLst>
              <a:ext uri="{FF2B5EF4-FFF2-40B4-BE49-F238E27FC236}">
                <a16:creationId xmlns:a16="http://schemas.microsoft.com/office/drawing/2014/main" id="{DAB9F7DB-8696-0340-8296-3529F6341EC3}"/>
              </a:ext>
            </a:extLst>
          </p:cNvPr>
          <p:cNvSpPr/>
          <p:nvPr/>
        </p:nvSpPr>
        <p:spPr>
          <a:xfrm>
            <a:off x="7271560" y="5106335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4" name="結束點 43">
            <a:extLst>
              <a:ext uri="{FF2B5EF4-FFF2-40B4-BE49-F238E27FC236}">
                <a16:creationId xmlns:a16="http://schemas.microsoft.com/office/drawing/2014/main" id="{1B5EBE9D-1D33-AE4F-BE12-172540BF8453}"/>
              </a:ext>
            </a:extLst>
          </p:cNvPr>
          <p:cNvSpPr/>
          <p:nvPr/>
        </p:nvSpPr>
        <p:spPr>
          <a:xfrm>
            <a:off x="2797628" y="5106335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63B6CA3-4FB4-7949-BD31-02BA42A7E78D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6231975" y="2279619"/>
            <a:ext cx="0" cy="44725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203A9E5-1AE8-5D46-8CAD-6858B2903BA7}"/>
                  </a:ext>
                </a:extLst>
              </p:cNvPr>
              <p:cNvSpPr/>
              <p:nvPr/>
            </p:nvSpPr>
            <p:spPr>
              <a:xfrm>
                <a:off x="3737332" y="4069028"/>
                <a:ext cx="7440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203A9E5-1AE8-5D46-8CAD-6858B2903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32" y="4069028"/>
                <a:ext cx="744050" cy="461665"/>
              </a:xfrm>
              <a:prstGeom prst="rect">
                <a:avLst/>
              </a:prstGeom>
              <a:blipFill>
                <a:blip r:embed="rId3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C561B97-AC7D-2E4B-BF47-2FDF5A22712F}"/>
                  </a:ext>
                </a:extLst>
              </p:cNvPr>
              <p:cNvSpPr/>
              <p:nvPr/>
            </p:nvSpPr>
            <p:spPr>
              <a:xfrm>
                <a:off x="3737332" y="5185745"/>
                <a:ext cx="7440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C561B97-AC7D-2E4B-BF47-2FDF5A22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32" y="5185745"/>
                <a:ext cx="744050" cy="461665"/>
              </a:xfrm>
              <a:prstGeom prst="rect">
                <a:avLst/>
              </a:prstGeom>
              <a:blipFill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E902E04-9B2E-6A4A-B372-0A4EBB5F7B1F}"/>
                  </a:ext>
                </a:extLst>
              </p:cNvPr>
              <p:cNvSpPr/>
              <p:nvPr/>
            </p:nvSpPr>
            <p:spPr>
              <a:xfrm>
                <a:off x="8231301" y="4066796"/>
                <a:ext cx="7039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E902E04-9B2E-6A4A-B372-0A4EBB5F7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01" y="4066796"/>
                <a:ext cx="7039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FAF616F-7C97-184E-986F-06E372A09238}"/>
                  </a:ext>
                </a:extLst>
              </p:cNvPr>
              <p:cNvSpPr/>
              <p:nvPr/>
            </p:nvSpPr>
            <p:spPr>
              <a:xfrm>
                <a:off x="8114281" y="5185745"/>
                <a:ext cx="938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-1</a:t>
                </a:r>
                <a:endPara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FAF616F-7C97-184E-986F-06E372A09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281" y="5185745"/>
                <a:ext cx="938014" cy="461665"/>
              </a:xfrm>
              <a:prstGeom prst="rect">
                <a:avLst/>
              </a:prstGeom>
              <a:blipFill>
                <a:blip r:embed="rId6"/>
                <a:stretch>
                  <a:fillRect l="-1333" t="-10811" r="-800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結束點 23">
            <a:extLst>
              <a:ext uri="{FF2B5EF4-FFF2-40B4-BE49-F238E27FC236}">
                <a16:creationId xmlns:a16="http://schemas.microsoft.com/office/drawing/2014/main" id="{D92BF06C-485E-0846-B899-359948B81350}"/>
              </a:ext>
            </a:extLst>
          </p:cNvPr>
          <p:cNvSpPr/>
          <p:nvPr/>
        </p:nvSpPr>
        <p:spPr>
          <a:xfrm>
            <a:off x="4920246" y="1659133"/>
            <a:ext cx="2623458" cy="620486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4C8751-BC4F-2549-9856-3FAB7F319F12}"/>
              </a:ext>
            </a:extLst>
          </p:cNvPr>
          <p:cNvSpPr/>
          <p:nvPr/>
        </p:nvSpPr>
        <p:spPr>
          <a:xfrm>
            <a:off x="5110546" y="1738543"/>
            <a:ext cx="2242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4Bytes=32Bits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F9BEAB22-8B49-0740-B987-C5AE62C667C0}"/>
              </a:ext>
            </a:extLst>
          </p:cNvPr>
          <p:cNvSpPr/>
          <p:nvPr/>
        </p:nvSpPr>
        <p:spPr>
          <a:xfrm>
            <a:off x="5919107" y="3913418"/>
            <a:ext cx="772886" cy="77288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ADCACE5-B359-F74C-834F-3DBB188F2B62}"/>
              </a:ext>
            </a:extLst>
          </p:cNvPr>
          <p:cNvSpPr txBox="1"/>
          <p:nvPr/>
        </p:nvSpPr>
        <p:spPr>
          <a:xfrm>
            <a:off x="6124250" y="406902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0E0798ED-6B93-5443-9B05-67C0DDCA10C8}"/>
              </a:ext>
            </a:extLst>
          </p:cNvPr>
          <p:cNvCxnSpPr>
            <a:cxnSpLocks/>
            <a:stCxn id="28" idx="1"/>
            <a:endCxn id="56" idx="6"/>
          </p:cNvCxnSpPr>
          <p:nvPr/>
        </p:nvCxnSpPr>
        <p:spPr>
          <a:xfrm flipH="1">
            <a:off x="6691993" y="4299861"/>
            <a:ext cx="579567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6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83C4AAC6-D782-4243-874A-848AA8BA3704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2ABB27-2ADF-4544-B811-6B47E71A5A8A}"/>
              </a:ext>
            </a:extLst>
          </p:cNvPr>
          <p:cNvSpPr/>
          <p:nvPr/>
        </p:nvSpPr>
        <p:spPr>
          <a:xfrm>
            <a:off x="4741499" y="161378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浮點數的儲存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8A19EF5-5C35-184F-A66F-AFCD11CDFBE7}"/>
              </a:ext>
            </a:extLst>
          </p:cNvPr>
          <p:cNvSpPr/>
          <p:nvPr/>
        </p:nvSpPr>
        <p:spPr>
          <a:xfrm>
            <a:off x="1321151" y="1476005"/>
            <a:ext cx="2621156" cy="4473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9924C0-952A-8944-91FD-6B5F89130A1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67A961-6E3A-D646-AC77-BA6698DC904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29" name="Picture 2" descr="Float example.svg">
            <a:extLst>
              <a:ext uri="{FF2B5EF4-FFF2-40B4-BE49-F238E27FC236}">
                <a16:creationId xmlns:a16="http://schemas.microsoft.com/office/drawing/2014/main" id="{34B39DD3-7414-3D42-965B-28D01458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61" y="3056393"/>
            <a:ext cx="8231672" cy="10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eneral double precision float.png">
            <a:extLst>
              <a:ext uri="{FF2B5EF4-FFF2-40B4-BE49-F238E27FC236}">
                <a16:creationId xmlns:a16="http://schemas.microsoft.com/office/drawing/2014/main" id="{980AB07A-1F36-8243-9DB9-4F13034A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61" y="5136575"/>
            <a:ext cx="6955982" cy="1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9FC376B-3CDF-3540-8900-6905D2A977EE}"/>
                  </a:ext>
                </a:extLst>
              </p:cNvPr>
              <p:cNvSpPr/>
              <p:nvPr/>
            </p:nvSpPr>
            <p:spPr>
              <a:xfrm>
                <a:off x="1418411" y="1541106"/>
                <a:ext cx="252389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轉成科學記號！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9FC376B-3CDF-3540-8900-6905D2A97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11" y="1541106"/>
                <a:ext cx="2523896" cy="374270"/>
              </a:xfrm>
              <a:prstGeom prst="rect">
                <a:avLst/>
              </a:prstGeom>
              <a:blipFill>
                <a:blip r:embed="rId5"/>
                <a:stretch>
                  <a:fillRect l="-2010" t="-3226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37581E65-0C01-9149-AC9F-B29E36149E5F}"/>
              </a:ext>
            </a:extLst>
          </p:cNvPr>
          <p:cNvSpPr/>
          <p:nvPr/>
        </p:nvSpPr>
        <p:spPr>
          <a:xfrm>
            <a:off x="1321151" y="2317266"/>
            <a:ext cx="2621156" cy="4473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DE0627-7C0E-7644-9CEB-4082FA961549}"/>
              </a:ext>
            </a:extLst>
          </p:cNvPr>
          <p:cNvSpPr/>
          <p:nvPr/>
        </p:nvSpPr>
        <p:spPr>
          <a:xfrm>
            <a:off x="1800411" y="238919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 (4bytes)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4261137-D826-7B41-9392-5DB48E619972}"/>
              </a:ext>
            </a:extLst>
          </p:cNvPr>
          <p:cNvSpPr/>
          <p:nvPr/>
        </p:nvSpPr>
        <p:spPr>
          <a:xfrm>
            <a:off x="1321151" y="4396172"/>
            <a:ext cx="2621156" cy="4473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5BB707-05F9-E84D-BC5F-FE58EDB1E369}"/>
              </a:ext>
            </a:extLst>
          </p:cNvPr>
          <p:cNvSpPr/>
          <p:nvPr/>
        </p:nvSpPr>
        <p:spPr>
          <a:xfrm>
            <a:off x="1664956" y="4435192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 (8bytes)</a:t>
            </a:r>
          </a:p>
        </p:txBody>
      </p:sp>
    </p:spTree>
    <p:extLst>
      <p:ext uri="{BB962C8B-B14F-4D97-AF65-F5344CB8AC3E}">
        <p14:creationId xmlns:p14="http://schemas.microsoft.com/office/powerpoint/2010/main" val="144064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433F2521-DDE8-D443-B2F2-78C74530FA00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1D049F-6351-CF49-9979-30D739A17CDA}"/>
              </a:ext>
            </a:extLst>
          </p:cNvPr>
          <p:cNvSpPr/>
          <p:nvPr/>
        </p:nvSpPr>
        <p:spPr>
          <a:xfrm>
            <a:off x="4362191" y="163361"/>
            <a:ext cx="346761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可儲存的數值範圍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9924C0-952A-8944-91FD-6B5F89130A1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67A961-6E3A-D646-AC77-BA6698DC904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09DD1335-894E-A443-8A3A-364AB2F3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751039"/>
                  </p:ext>
                </p:extLst>
              </p:nvPr>
            </p:nvGraphicFramePr>
            <p:xfrm>
              <a:off x="2382415" y="2237522"/>
              <a:ext cx="7427168" cy="3017520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3404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50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616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型態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位元組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數值範圍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int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-2147483648 ~ 2147483647</a:t>
                          </a: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float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−38</m:t>
                                    </m:r>
                                  </m:sup>
                                </m:sSup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double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8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−308</m:t>
                                    </m:r>
                                  </m:sup>
                                </m:sSup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1123343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bool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-128 ~ 127</a:t>
                          </a: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5453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char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0~255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09DD1335-894E-A443-8A3A-364AB2F3D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751039"/>
                  </p:ext>
                </p:extLst>
              </p:nvPr>
            </p:nvGraphicFramePr>
            <p:xfrm>
              <a:off x="2382415" y="2237522"/>
              <a:ext cx="7427168" cy="2715006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3404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50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616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型態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位元組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數值範圍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int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-2147483648 ~ 2147483647</a:t>
                          </a: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float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640" t="-202778" r="-291" b="-3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double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8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640" t="-302778" r="-291" b="-2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1123343"/>
                      </a:ext>
                    </a:extLst>
                  </a:tr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bool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-128 ~ 127</a:t>
                          </a:r>
                        </a:p>
                      </a:txBody>
                      <a:tcPr marL="10776" marR="10776" marT="5388" marB="5388"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5453139"/>
                      </a:ext>
                    </a:extLst>
                  </a:tr>
                  <a:tr h="4525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char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18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0~255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03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不規則四邊形 17">
            <a:extLst>
              <a:ext uri="{FF2B5EF4-FFF2-40B4-BE49-F238E27FC236}">
                <a16:creationId xmlns:a16="http://schemas.microsoft.com/office/drawing/2014/main" id="{D85123BE-23BF-7F48-A63D-20BA0B842D5D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34707F-B5F7-0C40-A35A-DE654A32FD1A}"/>
              </a:ext>
            </a:extLst>
          </p:cNvPr>
          <p:cNvSpPr/>
          <p:nvPr/>
        </p:nvSpPr>
        <p:spPr>
          <a:xfrm>
            <a:off x="4567375" y="163361"/>
            <a:ext cx="305724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存取範圍修飾詞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41F685EB-3004-0244-9770-0D69B451EFCF}"/>
              </a:ext>
            </a:extLst>
          </p:cNvPr>
          <p:cNvSpPr/>
          <p:nvPr/>
        </p:nvSpPr>
        <p:spPr>
          <a:xfrm>
            <a:off x="2324073" y="2585843"/>
            <a:ext cx="3331046" cy="2657669"/>
          </a:xfrm>
          <a:prstGeom prst="round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57D8DDFD-1AB4-2E4B-83DC-DBC8B3841240}"/>
              </a:ext>
            </a:extLst>
          </p:cNvPr>
          <p:cNvSpPr/>
          <p:nvPr/>
        </p:nvSpPr>
        <p:spPr>
          <a:xfrm>
            <a:off x="2585207" y="2286355"/>
            <a:ext cx="2808776" cy="699723"/>
          </a:xfrm>
          <a:prstGeom prst="roundRect">
            <a:avLst/>
          </a:prstGeom>
          <a:solidFill>
            <a:schemeClr val="tx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E9837F9-F5CB-6740-A8DD-29B2FB07EF23}"/>
              </a:ext>
            </a:extLst>
          </p:cNvPr>
          <p:cNvSpPr/>
          <p:nvPr/>
        </p:nvSpPr>
        <p:spPr>
          <a:xfrm>
            <a:off x="6551300" y="2585843"/>
            <a:ext cx="3331046" cy="2657666"/>
          </a:xfrm>
          <a:prstGeom prst="round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EB8D1AE-96F6-6B45-91E0-8FEA3FDA131F}"/>
              </a:ext>
            </a:extLst>
          </p:cNvPr>
          <p:cNvSpPr/>
          <p:nvPr/>
        </p:nvSpPr>
        <p:spPr>
          <a:xfrm>
            <a:off x="6812434" y="2286355"/>
            <a:ext cx="2808776" cy="6997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9629C2-7894-E24D-9CAE-94105EEA935A}"/>
              </a:ext>
            </a:extLst>
          </p:cNvPr>
          <p:cNvSpPr/>
          <p:nvPr/>
        </p:nvSpPr>
        <p:spPr>
          <a:xfrm>
            <a:off x="3045265" y="2409780"/>
            <a:ext cx="1888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為了修飾 </a:t>
            </a:r>
            <a:r>
              <a:rPr lang="en-US" altLang="zh-TW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F82400-7A7A-864D-A39A-8CCC958EBBB2}"/>
              </a:ext>
            </a:extLst>
          </p:cNvPr>
          <p:cNvSpPr/>
          <p:nvPr/>
        </p:nvSpPr>
        <p:spPr>
          <a:xfrm>
            <a:off x="7355047" y="246386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其他修飾詞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BA8C50-BA3F-AD48-B257-6AF2CD9359C6}"/>
              </a:ext>
            </a:extLst>
          </p:cNvPr>
          <p:cNvSpPr/>
          <p:nvPr/>
        </p:nvSpPr>
        <p:spPr>
          <a:xfrm>
            <a:off x="6807816" y="3092026"/>
            <a:ext cx="2808776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volatile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extern.....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5694E9-49AD-D64E-BCA1-E92EE342F4AF}"/>
              </a:ext>
            </a:extLst>
          </p:cNvPr>
          <p:cNvSpPr/>
          <p:nvPr/>
        </p:nvSpPr>
        <p:spPr>
          <a:xfrm>
            <a:off x="2585207" y="3109503"/>
            <a:ext cx="1562721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Signed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Unsigned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44730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32DC4-E9FF-7640-AF3A-F1AEC2721FD5}"/>
              </a:ext>
            </a:extLst>
          </p:cNvPr>
          <p:cNvSpPr/>
          <p:nvPr/>
        </p:nvSpPr>
        <p:spPr>
          <a:xfrm>
            <a:off x="1141687" y="2376984"/>
            <a:ext cx="2905128" cy="3371850"/>
          </a:xfrm>
          <a:prstGeom prst="rect">
            <a:avLst/>
          </a:prstGeom>
          <a:solidFill>
            <a:srgbClr val="15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3C1FFB-3614-CE44-87E1-CBBA02E2369E}"/>
              </a:ext>
            </a:extLst>
          </p:cNvPr>
          <p:cNvSpPr/>
          <p:nvPr/>
        </p:nvSpPr>
        <p:spPr>
          <a:xfrm>
            <a:off x="4701320" y="2376984"/>
            <a:ext cx="2905128" cy="3371850"/>
          </a:xfrm>
          <a:prstGeom prst="rect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C46169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79FCD4-6F2D-3B4C-85CF-612DCF823E64}"/>
              </a:ext>
            </a:extLst>
          </p:cNvPr>
          <p:cNvSpPr/>
          <p:nvPr/>
        </p:nvSpPr>
        <p:spPr>
          <a:xfrm>
            <a:off x="8260953" y="2376984"/>
            <a:ext cx="2905128" cy="3371850"/>
          </a:xfrm>
          <a:prstGeom prst="rect">
            <a:avLst/>
          </a:prstGeom>
          <a:solidFill>
            <a:srgbClr val="D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9FDFDE-ECFA-1141-8281-A25C71AEE6A3}"/>
              </a:ext>
            </a:extLst>
          </p:cNvPr>
          <p:cNvSpPr/>
          <p:nvPr/>
        </p:nvSpPr>
        <p:spPr>
          <a:xfrm>
            <a:off x="1578586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2555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  <a:endParaRPr lang="en-US" altLang="zh-TW" sz="3600" b="1" dirty="0">
              <a:solidFill>
                <a:srgbClr val="25558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1F2B95-9D02-D343-8D72-B39D3A905FAA}"/>
              </a:ext>
            </a:extLst>
          </p:cNvPr>
          <p:cNvSpPr/>
          <p:nvPr/>
        </p:nvSpPr>
        <p:spPr>
          <a:xfrm>
            <a:off x="5138220" y="461454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C4616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資料型別</a:t>
            </a:r>
            <a:endParaRPr lang="en-US" altLang="zh-TW" sz="3600" b="1" dirty="0">
              <a:solidFill>
                <a:srgbClr val="C4616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C99020-5824-1F43-BD60-8A989F4FFD46}"/>
              </a:ext>
            </a:extLst>
          </p:cNvPr>
          <p:cNvSpPr/>
          <p:nvPr/>
        </p:nvSpPr>
        <p:spPr>
          <a:xfrm>
            <a:off x="8697854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資料內容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8A455-7CDB-F94D-B8A4-B2920A19885B}"/>
              </a:ext>
            </a:extLst>
          </p:cNvPr>
          <p:cNvSpPr txBox="1"/>
          <p:nvPr/>
        </p:nvSpPr>
        <p:spPr>
          <a:xfrm>
            <a:off x="2165286" y="3111044"/>
            <a:ext cx="857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2555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kumimoji="1" lang="zh-TW" altLang="en-US" sz="4400" b="1" dirty="0">
              <a:solidFill>
                <a:srgbClr val="25558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F94508-14B2-BC46-808C-35C2209FE9E9}"/>
              </a:ext>
            </a:extLst>
          </p:cNvPr>
          <p:cNvSpPr txBox="1"/>
          <p:nvPr/>
        </p:nvSpPr>
        <p:spPr>
          <a:xfrm>
            <a:off x="5724919" y="3117106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C4616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kumimoji="1" lang="zh-TW" altLang="en-US" sz="4400" b="1" dirty="0">
              <a:solidFill>
                <a:srgbClr val="C4616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963323-EE4F-FA46-B2A9-4F82C05D3A8E}"/>
              </a:ext>
            </a:extLst>
          </p:cNvPr>
          <p:cNvSpPr txBox="1"/>
          <p:nvPr/>
        </p:nvSpPr>
        <p:spPr>
          <a:xfrm>
            <a:off x="9284552" y="3111043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E038648A-8493-4341-B636-26F04F5F7E81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465CDE-22E6-9F43-85E3-00CEDC57A6E7}"/>
              </a:ext>
            </a:extLst>
          </p:cNvPr>
          <p:cNvSpPr/>
          <p:nvPr/>
        </p:nvSpPr>
        <p:spPr>
          <a:xfrm>
            <a:off x="4581000" y="201044"/>
            <a:ext cx="302999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Variable (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E25A0B-168B-CA4D-BCBC-7C8C3573CA3E}"/>
              </a:ext>
            </a:extLst>
          </p:cNvPr>
          <p:cNvSpPr/>
          <p:nvPr/>
        </p:nvSpPr>
        <p:spPr>
          <a:xfrm>
            <a:off x="4746910" y="886098"/>
            <a:ext cx="2698175" cy="659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變數構成三要件</a:t>
            </a:r>
          </a:p>
        </p:txBody>
      </p:sp>
    </p:spTree>
    <p:extLst>
      <p:ext uri="{BB962C8B-B14F-4D97-AF65-F5344CB8AC3E}">
        <p14:creationId xmlns:p14="http://schemas.microsoft.com/office/powerpoint/2010/main" val="365867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不規則四邊形 14">
            <a:extLst>
              <a:ext uri="{FF2B5EF4-FFF2-40B4-BE49-F238E27FC236}">
                <a16:creationId xmlns:a16="http://schemas.microsoft.com/office/drawing/2014/main" id="{A74C14FB-50B8-544D-AA0E-A4830CF2FCD4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DA8B92-ED93-4E49-BE14-B4E8C065E3DF}"/>
              </a:ext>
            </a:extLst>
          </p:cNvPr>
          <p:cNvSpPr/>
          <p:nvPr/>
        </p:nvSpPr>
        <p:spPr>
          <a:xfrm>
            <a:off x="4789390" y="201044"/>
            <a:ext cx="261321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等號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(Assign)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57E9CCF8-8A07-8441-AA08-AB1FA79DA9B4}"/>
              </a:ext>
            </a:extLst>
          </p:cNvPr>
          <p:cNvSpPr/>
          <p:nvPr/>
        </p:nvSpPr>
        <p:spPr>
          <a:xfrm>
            <a:off x="2786066" y="2976986"/>
            <a:ext cx="6974985" cy="497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F262001-FB12-EF4D-B654-8831BFE3D66D}"/>
              </a:ext>
            </a:extLst>
          </p:cNvPr>
          <p:cNvSpPr/>
          <p:nvPr/>
        </p:nvSpPr>
        <p:spPr>
          <a:xfrm>
            <a:off x="2786067" y="2126375"/>
            <a:ext cx="5454964" cy="4663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8A8644-EC43-9546-86A1-EE492F9C8979}"/>
              </a:ext>
            </a:extLst>
          </p:cNvPr>
          <p:cNvSpPr/>
          <p:nvPr/>
        </p:nvSpPr>
        <p:spPr>
          <a:xfrm>
            <a:off x="2824163" y="2142982"/>
            <a:ext cx="541686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結束一行程式碼記得使用分號；做結尾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BA58E3-FFBA-3C49-874F-B1058CAD4C30}"/>
              </a:ext>
            </a:extLst>
          </p:cNvPr>
          <p:cNvSpPr/>
          <p:nvPr/>
        </p:nvSpPr>
        <p:spPr>
          <a:xfrm>
            <a:off x="2824163" y="2998113"/>
            <a:ext cx="697498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等號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Assignmen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的意義：把右邊的值賦予給左邊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113014-9F74-A94A-8DAF-3A9D3DEA8B9F}"/>
              </a:ext>
            </a:extLst>
          </p:cNvPr>
          <p:cNvSpPr/>
          <p:nvPr/>
        </p:nvSpPr>
        <p:spPr>
          <a:xfrm>
            <a:off x="2786066" y="3678527"/>
            <a:ext cx="6096000" cy="16948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 = 5;		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放進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這個變數容器中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 = v + 1; 	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的值取出來加上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再放回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 = v +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3; 	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的值取出來加上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再放回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049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2" y="2944584"/>
            <a:ext cx="5545671" cy="968829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695340" y="3080569"/>
            <a:ext cx="4801314" cy="69685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為什麼要分這麼多種？</a:t>
            </a:r>
          </a:p>
        </p:txBody>
      </p:sp>
    </p:spTree>
    <p:extLst>
      <p:ext uri="{BB962C8B-B14F-4D97-AF65-F5344CB8AC3E}">
        <p14:creationId xmlns:p14="http://schemas.microsoft.com/office/powerpoint/2010/main" val="3751663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不規則四邊形 9">
            <a:extLst>
              <a:ext uri="{FF2B5EF4-FFF2-40B4-BE49-F238E27FC236}">
                <a16:creationId xmlns:a16="http://schemas.microsoft.com/office/drawing/2014/main" id="{C2E16ED1-856C-9740-9D4E-452DA053200B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2963E9-A203-6348-A30E-0A1802C8DEA4}"/>
              </a:ext>
            </a:extLst>
          </p:cNvPr>
          <p:cNvSpPr/>
          <p:nvPr/>
        </p:nvSpPr>
        <p:spPr>
          <a:xfrm>
            <a:off x="3749041" y="201044"/>
            <a:ext cx="469391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還記得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32767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的感動嗎？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7" name="Picture 4" descr="http://i495.photobucket.com/albums/rr313/sm21003/LinC0026.jpg">
            <a:extLst>
              <a:ext uri="{FF2B5EF4-FFF2-40B4-BE49-F238E27FC236}">
                <a16:creationId xmlns:a16="http://schemas.microsoft.com/office/drawing/2014/main" id="{BF0156A9-5270-E24B-B14A-991A9130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67" y="1394051"/>
            <a:ext cx="7285266" cy="546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FC7D0D89-5A77-3F4A-A371-AFD0E19572A0}"/>
              </a:ext>
            </a:extLst>
          </p:cNvPr>
          <p:cNvSpPr/>
          <p:nvPr/>
        </p:nvSpPr>
        <p:spPr>
          <a:xfrm>
            <a:off x="3365772" y="6343607"/>
            <a:ext cx="657225" cy="35810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450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602EF69A-46B9-E848-83A2-1D035308D61A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0CA33F-C110-D64C-BA9F-E4ACAA273350}"/>
              </a:ext>
            </a:extLst>
          </p:cNvPr>
          <p:cNvSpPr/>
          <p:nvPr/>
        </p:nvSpPr>
        <p:spPr>
          <a:xfrm>
            <a:off x="4772559" y="201044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煩人的新注音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161E348-8D09-C84F-9E19-5EEEA4F0C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5"/>
          <a:stretch/>
        </p:blipFill>
        <p:spPr bwMode="auto">
          <a:xfrm>
            <a:off x="697051" y="2205037"/>
            <a:ext cx="10797894" cy="305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74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2088356" y="2614466"/>
            <a:ext cx="8015287" cy="1644307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2195034" y="2836454"/>
            <a:ext cx="780193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記住這個規則：先宣告，再使用！</a:t>
            </a:r>
            <a:r>
              <a:rPr lang="en-US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為每個變數，設定相對應的資料型態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1FD164-8103-B44E-8A71-285373BF8961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59856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460171"/>
            <a:ext cx="5545671" cy="165451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233676" y="2606600"/>
            <a:ext cx="5724644" cy="1361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如果要輸入整數呢？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有小數點的數呢？負數呢？</a:t>
            </a:r>
          </a:p>
        </p:txBody>
      </p:sp>
    </p:spTree>
    <p:extLst>
      <p:ext uri="{BB962C8B-B14F-4D97-AF65-F5344CB8AC3E}">
        <p14:creationId xmlns:p14="http://schemas.microsoft.com/office/powerpoint/2010/main" val="180873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2" y="2944584"/>
            <a:ext cx="5545671" cy="968829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387837" y="3080569"/>
            <a:ext cx="3416320" cy="69685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怎麼宣告變數？</a:t>
            </a:r>
          </a:p>
        </p:txBody>
      </p:sp>
    </p:spTree>
    <p:extLst>
      <p:ext uri="{BB962C8B-B14F-4D97-AF65-F5344CB8AC3E}">
        <p14:creationId xmlns:p14="http://schemas.microsoft.com/office/powerpoint/2010/main" val="318369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2DC983B5-8BA5-9C43-99EF-CA4B560E96D7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7AFFC9-0B93-2343-BC8C-D483B92F8713}"/>
              </a:ext>
            </a:extLst>
          </p:cNvPr>
          <p:cNvSpPr/>
          <p:nvPr/>
        </p:nvSpPr>
        <p:spPr>
          <a:xfrm>
            <a:off x="5182928" y="145583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宣告變數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6F690F0-96A8-8046-A984-9C8AC958EF78}"/>
              </a:ext>
            </a:extLst>
          </p:cNvPr>
          <p:cNvSpPr/>
          <p:nvPr/>
        </p:nvSpPr>
        <p:spPr>
          <a:xfrm>
            <a:off x="4299811" y="3977273"/>
            <a:ext cx="3592378" cy="17455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D02BAAD-4D6F-3B4D-A682-143997CBDEEF}"/>
              </a:ext>
            </a:extLst>
          </p:cNvPr>
          <p:cNvSpPr/>
          <p:nvPr/>
        </p:nvSpPr>
        <p:spPr>
          <a:xfrm>
            <a:off x="3506253" y="2233786"/>
            <a:ext cx="5179490" cy="103131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93B084-45BE-F849-BF44-8F4AE170C744}"/>
              </a:ext>
            </a:extLst>
          </p:cNvPr>
          <p:cNvSpPr/>
          <p:nvPr/>
        </p:nvSpPr>
        <p:spPr>
          <a:xfrm>
            <a:off x="4744112" y="4111378"/>
            <a:ext cx="2703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unsigned int counts;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 int value;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 radius, area; </a:t>
            </a:r>
            <a:endParaRPr lang="zh-TW" altLang="en-US" sz="2000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0293FD2-DAF5-8043-94C9-3254A9F0807A}"/>
              </a:ext>
            </a:extLst>
          </p:cNvPr>
          <p:cNvSpPr/>
          <p:nvPr/>
        </p:nvSpPr>
        <p:spPr>
          <a:xfrm>
            <a:off x="5145879" y="1753123"/>
            <a:ext cx="1900238" cy="700088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BBAE99-1975-494D-8D5E-F6E24C6EC060}"/>
              </a:ext>
            </a:extLst>
          </p:cNvPr>
          <p:cNvSpPr/>
          <p:nvPr/>
        </p:nvSpPr>
        <p:spPr>
          <a:xfrm>
            <a:off x="5388112" y="18723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宣告方式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6EB80C-7014-4E49-A70A-99640D22A843}"/>
              </a:ext>
            </a:extLst>
          </p:cNvPr>
          <p:cNvSpPr/>
          <p:nvPr/>
        </p:nvSpPr>
        <p:spPr>
          <a:xfrm>
            <a:off x="3656067" y="2603314"/>
            <a:ext cx="4879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修飾詞</a:t>
            </a:r>
            <a:r>
              <a:rPr lang="en-US" altLang="zh-TW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資料型別</a:t>
            </a:r>
            <a:r>
              <a:rPr lang="en-US" altLang="zh-TW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 &lt;</a:t>
            </a:r>
            <a:r>
              <a:rPr lang="zh-TW" altLang="en-US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識別字</a:t>
            </a:r>
            <a:r>
              <a:rPr lang="en-US" altLang="zh-TW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2398699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圓角矩形 15">
            <a:extLst>
              <a:ext uri="{FF2B5EF4-FFF2-40B4-BE49-F238E27FC236}">
                <a16:creationId xmlns:a16="http://schemas.microsoft.com/office/drawing/2014/main" id="{DFF29397-B837-4B43-962E-8E93538E19BA}"/>
              </a:ext>
            </a:extLst>
          </p:cNvPr>
          <p:cNvSpPr/>
          <p:nvPr/>
        </p:nvSpPr>
        <p:spPr>
          <a:xfrm>
            <a:off x="6470333" y="2000249"/>
            <a:ext cx="5152280" cy="338860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E7A369C-9D28-E64B-99E5-9E4B1598E051}"/>
              </a:ext>
            </a:extLst>
          </p:cNvPr>
          <p:cNvSpPr/>
          <p:nvPr/>
        </p:nvSpPr>
        <p:spPr>
          <a:xfrm>
            <a:off x="803782" y="2505829"/>
            <a:ext cx="4784301" cy="22463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FDDD4F-3EDE-984C-B0D2-B3423D00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97" y="3951146"/>
            <a:ext cx="4171950" cy="102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7E1D010-C351-4246-9EDA-7773568B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27" y="3058776"/>
            <a:ext cx="4683491" cy="4690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FD129BD-8DF6-E44B-A0B0-DFB225E76312}"/>
              </a:ext>
            </a:extLst>
          </p:cNvPr>
          <p:cNvSpPr/>
          <p:nvPr/>
        </p:nvSpPr>
        <p:spPr>
          <a:xfrm>
            <a:off x="8028545" y="2157131"/>
            <a:ext cx="2031325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若沒有初始化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0E383C-E667-5E4B-9958-50C1B360B37D}"/>
              </a:ext>
            </a:extLst>
          </p:cNvPr>
          <p:cNvSpPr/>
          <p:nvPr/>
        </p:nvSpPr>
        <p:spPr>
          <a:xfrm>
            <a:off x="1325205" y="2785781"/>
            <a:ext cx="3741454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可宣告同時並初始化變數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 = 5;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 r = 3.5;</a:t>
            </a:r>
          </a:p>
        </p:txBody>
      </p:sp>
      <p:sp>
        <p:nvSpPr>
          <p:cNvPr id="12" name="不規則四邊形 11">
            <a:extLst>
              <a:ext uri="{FF2B5EF4-FFF2-40B4-BE49-F238E27FC236}">
                <a16:creationId xmlns:a16="http://schemas.microsoft.com/office/drawing/2014/main" id="{7B4FDAF2-A767-564A-AD6F-3D66C4FE33CE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D17915-87EA-0D43-832E-D6EE2324B8F6}"/>
              </a:ext>
            </a:extLst>
          </p:cNvPr>
          <p:cNvSpPr/>
          <p:nvPr/>
        </p:nvSpPr>
        <p:spPr>
          <a:xfrm>
            <a:off x="5388113" y="145583"/>
            <a:ext cx="1415772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197145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2" y="2944584"/>
            <a:ext cx="5545671" cy="968829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849503" y="3080569"/>
            <a:ext cx="2492990" cy="69685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如何運算？</a:t>
            </a:r>
          </a:p>
        </p:txBody>
      </p:sp>
    </p:spTree>
    <p:extLst>
      <p:ext uri="{BB962C8B-B14F-4D97-AF65-F5344CB8AC3E}">
        <p14:creationId xmlns:p14="http://schemas.microsoft.com/office/powerpoint/2010/main" val="902035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規則四邊形 6">
            <a:extLst>
              <a:ext uri="{FF2B5EF4-FFF2-40B4-BE49-F238E27FC236}">
                <a16:creationId xmlns:a16="http://schemas.microsoft.com/office/drawing/2014/main" id="{55A3BC62-D933-054A-B2F7-CD3C3C0BC18B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BC4CB3-B3AB-9945-9102-9CD5F1D02C6F}"/>
              </a:ext>
            </a:extLst>
          </p:cNvPr>
          <p:cNvSpPr/>
          <p:nvPr/>
        </p:nvSpPr>
        <p:spPr>
          <a:xfrm>
            <a:off x="4977744" y="145583"/>
            <a:ext cx="22365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算數運算子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2D251980-5B49-FE47-A7DC-F53B9E9C6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745884"/>
              </p:ext>
            </p:extLst>
          </p:nvPr>
        </p:nvGraphicFramePr>
        <p:xfrm>
          <a:off x="1883530" y="1625299"/>
          <a:ext cx="8424937" cy="462943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36043">
                  <a:extLst>
                    <a:ext uri="{9D8B030D-6E8A-4147-A177-3AD203B41FA5}">
                      <a16:colId xmlns:a16="http://schemas.microsoft.com/office/drawing/2014/main" val="1153395046"/>
                    </a:ext>
                  </a:extLst>
                </a:gridCol>
                <a:gridCol w="153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2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6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優先次序</a:t>
                      </a:r>
                    </a:p>
                  </a:txBody>
                  <a:tcPr marL="91439" marR="91439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符號</a:t>
                      </a:r>
                    </a:p>
                  </a:txBody>
                  <a:tcPr marL="91439" marR="91439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意義</a:t>
                      </a:r>
                    </a:p>
                  </a:txBody>
                  <a:tcPr marL="91439" marR="91439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舉例</a:t>
                      </a:r>
                    </a:p>
                  </a:txBody>
                  <a:tcPr marL="91439" marR="91439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結果</a:t>
                      </a:r>
                    </a:p>
                  </a:txBody>
                  <a:tcPr marL="91439" marR="91439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9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+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</a:t>
                      </a: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18+12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</a:t>
                      </a: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12.5+4.5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*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乘</a:t>
                      </a: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</a:t>
                      </a:r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*</a:t>
                      </a:r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50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除</a:t>
                      </a: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5.0/2.5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%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取餘數</a:t>
                      </a: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17%4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sz="24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1439" marR="91439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19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2088356" y="2614466"/>
            <a:ext cx="8015287" cy="1644307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2195034" y="2836454"/>
            <a:ext cx="780193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記不起優先次序沒關係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那就</a:t>
            </a:r>
            <a:r>
              <a:rPr lang="zh-TW" altLang="en-US" sz="36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括號</a:t>
            </a:r>
            <a:r>
              <a:rPr lang="en-US" altLang="zh-TW" sz="36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起來！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7CAD22-AA4A-364D-BEAB-36E668FAFD71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4139890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64709EF1-8A76-0142-8308-9DE90968C8F8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DA28B5-3B73-6F4A-95BC-882148471C57}"/>
              </a:ext>
            </a:extLst>
          </p:cNvPr>
          <p:cNvSpPr/>
          <p:nvPr/>
        </p:nvSpPr>
        <p:spPr>
          <a:xfrm>
            <a:off x="4591421" y="145583"/>
            <a:ext cx="30091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Example Code</a:t>
            </a:r>
            <a:endParaRPr kumimoji="1"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40C3FD-A41C-0744-A0F2-02F45C08F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8" t="4401"/>
          <a:stretch/>
        </p:blipFill>
        <p:spPr>
          <a:xfrm>
            <a:off x="4156344" y="2729227"/>
            <a:ext cx="7382678" cy="2066763"/>
          </a:xfrm>
          <a:prstGeom prst="rect">
            <a:avLst/>
          </a:prstGeom>
        </p:spPr>
      </p:pic>
      <p:sp>
        <p:nvSpPr>
          <p:cNvPr id="9" name="六邊形 8">
            <a:extLst>
              <a:ext uri="{FF2B5EF4-FFF2-40B4-BE49-F238E27FC236}">
                <a16:creationId xmlns:a16="http://schemas.microsoft.com/office/drawing/2014/main" id="{89C12FB1-BA99-4847-A763-09666F0BA382}"/>
              </a:ext>
            </a:extLst>
          </p:cNvPr>
          <p:cNvSpPr/>
          <p:nvPr/>
        </p:nvSpPr>
        <p:spPr>
          <a:xfrm>
            <a:off x="1314451" y="1714501"/>
            <a:ext cx="2265288" cy="1952834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FCBBB7-029F-694C-8A4E-A0D8966A1EAE}"/>
              </a:ext>
            </a:extLst>
          </p:cNvPr>
          <p:cNvSpPr/>
          <p:nvPr/>
        </p:nvSpPr>
        <p:spPr>
          <a:xfrm>
            <a:off x="1771269" y="2038014"/>
            <a:ext cx="1351652" cy="13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</a:t>
            </a:r>
          </a:p>
          <a:p>
            <a:pPr algn="ctr">
              <a:lnSpc>
                <a:spcPct val="150000"/>
              </a:lnSpc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Radius</a:t>
            </a:r>
          </a:p>
        </p:txBody>
      </p:sp>
      <p:sp>
        <p:nvSpPr>
          <p:cNvPr id="11" name="六邊形 10">
            <a:extLst>
              <a:ext uri="{FF2B5EF4-FFF2-40B4-BE49-F238E27FC236}">
                <a16:creationId xmlns:a16="http://schemas.microsoft.com/office/drawing/2014/main" id="{E26306C3-C532-7E47-9B0C-2C12EE55DC75}"/>
              </a:ext>
            </a:extLst>
          </p:cNvPr>
          <p:cNvSpPr/>
          <p:nvPr/>
        </p:nvSpPr>
        <p:spPr>
          <a:xfrm>
            <a:off x="1314451" y="3990848"/>
            <a:ext cx="2265288" cy="1952834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8C6278-515D-354D-AA00-CEA16F9496A4}"/>
              </a:ext>
            </a:extLst>
          </p:cNvPr>
          <p:cNvSpPr/>
          <p:nvPr/>
        </p:nvSpPr>
        <p:spPr>
          <a:xfrm>
            <a:off x="1729590" y="4314361"/>
            <a:ext cx="1435009" cy="13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Area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2357433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2541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E9E27D-044B-4F45-B824-1E795BA58EE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A145A9A-AC53-D84E-9079-ABB6C0BAC386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9334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2700337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</a:rPr>
              <a:t>no value</a:t>
            </a:r>
          </a:p>
        </p:txBody>
      </p:sp>
      <p:sp>
        <p:nvSpPr>
          <p:cNvPr id="27" name="AutoShape 25">
            <a:extLst>
              <a:ext uri="{FF2B5EF4-FFF2-40B4-BE49-F238E27FC236}">
                <a16:creationId xmlns:a16="http://schemas.microsoft.com/office/drawing/2014/main" id="{253CE216-7672-8C4E-818D-465104F21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878" y="4076372"/>
            <a:ext cx="1503362" cy="1601342"/>
          </a:xfrm>
          <a:prstGeom prst="wedgeRoundRectCallout">
            <a:avLst>
              <a:gd name="adj1" fmla="val -20981"/>
              <a:gd name="adj2" fmla="val -68374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配置大小為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的記憶體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</a:rPr>
              <a:t>no value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78A8886-2C29-AF44-B3DC-085BFA512CA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CCDE20-6934-754B-AF70-972DF43B5DDE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4374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3328993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</a:rPr>
              <a:t>no value</a:t>
            </a: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</a:rPr>
              <a:t>no value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809E0F21-1A87-854D-B363-4900DDD04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342" y="3628074"/>
            <a:ext cx="1546022" cy="567809"/>
          </a:xfrm>
          <a:prstGeom prst="wedgeRoundRectCallout">
            <a:avLst>
              <a:gd name="adj1" fmla="val -22116"/>
              <a:gd name="adj2" fmla="val 88603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印出訊息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9A07175-5114-824F-A5FE-4226AC1E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926" y="4649395"/>
            <a:ext cx="2129704" cy="98118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6C1A28-D415-EF4C-8A9E-D0ECD1F23442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D9473E-34CF-B148-A9EB-2B8E5B74E64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2210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34B587-0EBD-E748-A92C-8F597F37D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0" b="8572"/>
          <a:stretch/>
        </p:blipFill>
        <p:spPr>
          <a:xfrm>
            <a:off x="-3" y="1189033"/>
            <a:ext cx="12192001" cy="521321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208427-3BA3-1845-8340-56A02C76F00D}"/>
              </a:ext>
            </a:extLst>
          </p:cNvPr>
          <p:cNvSpPr/>
          <p:nvPr/>
        </p:nvSpPr>
        <p:spPr>
          <a:xfrm>
            <a:off x="3951820" y="35041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回想一下算數學的情形</a:t>
            </a:r>
          </a:p>
        </p:txBody>
      </p:sp>
    </p:spTree>
    <p:extLst>
      <p:ext uri="{BB962C8B-B14F-4D97-AF65-F5344CB8AC3E}">
        <p14:creationId xmlns:p14="http://schemas.microsoft.com/office/powerpoint/2010/main" val="234408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3671895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</a:rPr>
              <a:t>no value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sp>
        <p:nvSpPr>
          <p:cNvPr id="17" name="AutoShape 25">
            <a:extLst>
              <a:ext uri="{FF2B5EF4-FFF2-40B4-BE49-F238E27FC236}">
                <a16:creationId xmlns:a16="http://schemas.microsoft.com/office/drawing/2014/main" id="{08613460-0D91-D84F-97A2-67076C7D7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199" y="3581510"/>
            <a:ext cx="1881188" cy="767989"/>
          </a:xfrm>
          <a:prstGeom prst="wedgeRoundRectCallout">
            <a:avLst>
              <a:gd name="adj1" fmla="val -21591"/>
              <a:gd name="adj2" fmla="val -81560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輸入值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指定給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AA17B36-9C27-F24C-A48C-114594B1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521" y="4721551"/>
            <a:ext cx="2108543" cy="99049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7E48EA-EBD3-074D-AB3E-B17103BE7008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B0DE7D-91B1-7849-9CF5-6FBC2A356F3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4307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4043374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1256.64…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D38135D-7D6F-D84C-A17B-685EA30C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909" y="5076662"/>
            <a:ext cx="1834207" cy="861620"/>
          </a:xfrm>
          <a:prstGeom prst="rect">
            <a:avLst/>
          </a:prstGeom>
        </p:spPr>
      </p:pic>
      <p:sp>
        <p:nvSpPr>
          <p:cNvPr id="24" name="AutoShape 25">
            <a:extLst>
              <a:ext uri="{FF2B5EF4-FFF2-40B4-BE49-F238E27FC236}">
                <a16:creationId xmlns:a16="http://schemas.microsoft.com/office/drawing/2014/main" id="{0F280237-1A10-EC45-B30A-B936E8F7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6617" y="3592015"/>
            <a:ext cx="1853333" cy="1351235"/>
          </a:xfrm>
          <a:prstGeom prst="wedgeRoundRectCallout">
            <a:avLst>
              <a:gd name="adj1" fmla="val -24376"/>
              <a:gd name="adj2" fmla="val -74025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計算圓面積並把值指定給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6F5783-69CE-0441-B9B2-A0CA1CFED794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9D2178-4D17-294F-9F5A-23DF5BB6EA54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961720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4371993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1256.64…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97CD5D98-F190-674A-A20B-CD05AA113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733" y="3719718"/>
            <a:ext cx="1554090" cy="476166"/>
          </a:xfrm>
          <a:prstGeom prst="wedgeRoundRectCallout">
            <a:avLst>
              <a:gd name="adj1" fmla="val -22709"/>
              <a:gd name="adj2" fmla="val 85508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印出結果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3F869A2-6D8C-DA41-B8B3-474ACE4F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529" y="4743176"/>
            <a:ext cx="2059675" cy="79754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C0084C-3ED6-5240-B607-261BABCF9E1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E9FF0B-6467-E14C-A546-9130445CB00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40557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C0AF82-09C1-5243-AE84-C06C05E1C2E7}"/>
              </a:ext>
            </a:extLst>
          </p:cNvPr>
          <p:cNvSpPr/>
          <p:nvPr/>
        </p:nvSpPr>
        <p:spPr>
          <a:xfrm>
            <a:off x="465468" y="1166841"/>
            <a:ext cx="748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追蹤程式執行過程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CBF5A-1C0A-A24B-934A-D1F525E0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7" y="773906"/>
            <a:ext cx="7512593" cy="5310187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CC5DCE4A-849E-BB4A-ABF1-CF5D573F51D7}"/>
              </a:ext>
            </a:extLst>
          </p:cNvPr>
          <p:cNvSpPr/>
          <p:nvPr/>
        </p:nvSpPr>
        <p:spPr>
          <a:xfrm>
            <a:off x="2243122" y="5014935"/>
            <a:ext cx="6793458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1F0D552-2A79-3547-93DA-91FBF587E7AE}"/>
              </a:ext>
            </a:extLst>
          </p:cNvPr>
          <p:cNvSpPr/>
          <p:nvPr/>
        </p:nvSpPr>
        <p:spPr>
          <a:xfrm>
            <a:off x="9536656" y="773906"/>
            <a:ext cx="2236244" cy="5310187"/>
          </a:xfrm>
          <a:prstGeom prst="roundRect">
            <a:avLst/>
          </a:prstGeom>
          <a:solidFill>
            <a:schemeClr val="tx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B162065-678B-144E-BD4D-B71E946D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17" y="1056429"/>
            <a:ext cx="19563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E5F3CE3-6EA0-FC4A-BAC7-08A9FBDF8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401952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28" name="直線單箭頭接點 2">
            <a:extLst>
              <a:ext uri="{FF2B5EF4-FFF2-40B4-BE49-F238E27FC236}">
                <a16:creationId xmlns:a16="http://schemas.microsoft.com/office/drawing/2014/main" id="{73B50034-D3D1-9C47-B712-FDBC8E0D7FF9}"/>
              </a:ext>
            </a:extLst>
          </p:cNvPr>
          <p:cNvCxnSpPr/>
          <p:nvPr/>
        </p:nvCxnSpPr>
        <p:spPr bwMode="auto">
          <a:xfrm>
            <a:off x="9930878" y="2102392"/>
            <a:ext cx="15033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7">
            <a:extLst>
              <a:ext uri="{FF2B5EF4-FFF2-40B4-BE49-F238E27FC236}">
                <a16:creationId xmlns:a16="http://schemas.microsoft.com/office/drawing/2014/main" id="{705B5157-C822-3C4B-852F-3BFD1BA6F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878" y="164120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dirty="0"/>
              <a:t>8 bytes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06C5530-7954-3A4E-995C-14B72466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1275" y="2827467"/>
            <a:ext cx="1208893" cy="29838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9144" tIns="9144" rIns="9144" bIns="9144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</a:rPr>
              <a:t>1256.64…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D44D8E8B-A995-6B42-ADD9-F2466FE4E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199" y="2367787"/>
            <a:ext cx="36417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r</a:t>
            </a:r>
          </a:p>
        </p:txBody>
      </p:sp>
      <p:sp>
        <p:nvSpPr>
          <p:cNvPr id="33" name="Text Box 24">
            <a:extLst>
              <a:ext uri="{FF2B5EF4-FFF2-40B4-BE49-F238E27FC236}">
                <a16:creationId xmlns:a16="http://schemas.microsoft.com/office/drawing/2014/main" id="{DF5E154A-EA2A-F04D-A4BC-A7DDCA2A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093" y="2791993"/>
            <a:ext cx="7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dirty="0"/>
              <a:t>area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61049AB7-7E5F-6444-966A-2BA5EC2F2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646" y="3640802"/>
            <a:ext cx="1592263" cy="877544"/>
          </a:xfrm>
          <a:prstGeom prst="wedgeRoundRectCallout">
            <a:avLst>
              <a:gd name="adj1" fmla="val -28225"/>
              <a:gd name="adj2" fmla="val 73506"/>
              <a:gd name="adj3" fmla="val 16667"/>
            </a:avLst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終止程式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F8DD903-7C69-7C4D-956B-F112006B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818" y="4860180"/>
            <a:ext cx="2107918" cy="82776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D302C3-15AF-1240-896F-707BC9691C1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7C4A21-A429-F047-ADAA-C01C052D661C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902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4388644" y="2843688"/>
            <a:ext cx="3414712" cy="1185863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4564617" y="3113453"/>
            <a:ext cx="30627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endParaRPr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5FD214-38FF-1847-9FCE-B00822C565D3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35384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772FB660-48E8-534E-B476-2E0826C45AC8}"/>
              </a:ext>
            </a:extLst>
          </p:cNvPr>
          <p:cNvSpPr/>
          <p:nvPr/>
        </p:nvSpPr>
        <p:spPr>
          <a:xfrm>
            <a:off x="2295651" y="4716199"/>
            <a:ext cx="5907823" cy="428625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981110"/>
                  </p:ext>
                </p:extLst>
              </p:nvPr>
            </p:nvGraphicFramePr>
            <p:xfrm>
              <a:off x="2382416" y="1982389"/>
              <a:ext cx="7427168" cy="2377440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449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61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616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型態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位元組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數值範圍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int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-2147483648 ~ 2147483647</a:t>
                          </a: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float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−38</m:t>
                                    </m:r>
                                  </m:sup>
                                </m:sSup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double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−308</m:t>
                                    </m:r>
                                  </m:sup>
                                </m:sSup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1123343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bool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-128 ~ 127</a:t>
                          </a: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54531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char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0~255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981110"/>
                  </p:ext>
                </p:extLst>
              </p:nvPr>
            </p:nvGraphicFramePr>
            <p:xfrm>
              <a:off x="2382416" y="1982389"/>
              <a:ext cx="7427168" cy="2377440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449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61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616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型態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位元組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000" b="1" dirty="0">
                              <a:solidFill>
                                <a:schemeClr val="bg1"/>
                              </a:solidFill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數值範圍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2555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int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-2147483648 ~ 2147483647</a:t>
                          </a: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float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640" t="-212903" b="-3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double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640" t="-312903" b="-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11233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bool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-128 ~ 127</a:t>
                          </a:r>
                        </a:p>
                      </a:txBody>
                      <a:tcPr marL="10776" marR="10776" marT="5388" marB="538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54531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char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1</a:t>
                          </a:r>
                          <a:endParaRPr lang="en-US" sz="2000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0~255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676854D-444E-6244-9B55-1F59E0D4F877}"/>
              </a:ext>
            </a:extLst>
          </p:cNvPr>
          <p:cNvSpPr/>
          <p:nvPr/>
        </p:nvSpPr>
        <p:spPr>
          <a:xfrm>
            <a:off x="2234691" y="4617003"/>
            <a:ext cx="72265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當儲存的數值超過該資料型別能存放的範圍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value = 32768;  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-32768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short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value = -32769;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+32767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4B9038-C094-0644-98A6-D5290A346E65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8E8799-A3C3-D741-B2C0-3E71D45EE4F4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不規則四邊形 9">
            <a:extLst>
              <a:ext uri="{FF2B5EF4-FFF2-40B4-BE49-F238E27FC236}">
                <a16:creationId xmlns:a16="http://schemas.microsoft.com/office/drawing/2014/main" id="{031CAB70-F6F3-8142-BF02-EFA1BB5C61EF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2EB2D2-DD94-8A4A-9186-69242531045B}"/>
              </a:ext>
            </a:extLst>
          </p:cNvPr>
          <p:cNvSpPr/>
          <p:nvPr/>
        </p:nvSpPr>
        <p:spPr>
          <a:xfrm>
            <a:off x="3721791" y="164901"/>
            <a:ext cx="474841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注意一：溢位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528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-1353457" y="339389"/>
            <a:ext cx="782683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tx2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注意二：整數型別除法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E830E9-56A7-664C-9EAF-796B185E9BAE}"/>
              </a:ext>
            </a:extLst>
          </p:cNvPr>
          <p:cNvSpPr/>
          <p:nvPr/>
        </p:nvSpPr>
        <p:spPr>
          <a:xfrm>
            <a:off x="2941684" y="4630089"/>
            <a:ext cx="6096000" cy="1686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整數除法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/ 2 -&gt; 1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3.0 / 2.0  -&gt; 1.5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7BA7645-B81C-E64C-9B99-051CD7B43168}"/>
              </a:ext>
            </a:extLst>
          </p:cNvPr>
          <p:cNvSpPr/>
          <p:nvPr/>
        </p:nvSpPr>
        <p:spPr>
          <a:xfrm>
            <a:off x="2018340" y="1642168"/>
            <a:ext cx="714829" cy="714829"/>
          </a:xfrm>
          <a:prstGeom prst="ellipse">
            <a:avLst/>
          </a:prstGeom>
          <a:solidFill>
            <a:srgbClr val="2E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/>
              <a:t>1</a:t>
            </a:r>
            <a:endParaRPr kumimoji="1"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AD9DAC-BF3A-DC40-986C-B86CF0330AD5}"/>
              </a:ext>
            </a:extLst>
          </p:cNvPr>
          <p:cNvSpPr/>
          <p:nvPr/>
        </p:nvSpPr>
        <p:spPr>
          <a:xfrm>
            <a:off x="2941684" y="1768750"/>
            <a:ext cx="644804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float/double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轉成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時，小數點後會被刪去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83BA53-F854-8345-AC19-B2108ADAF1C6}"/>
              </a:ext>
            </a:extLst>
          </p:cNvPr>
          <p:cNvSpPr/>
          <p:nvPr/>
        </p:nvSpPr>
        <p:spPr>
          <a:xfrm>
            <a:off x="2941683" y="2733504"/>
            <a:ext cx="72691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在程式碼中的每個數字，也會有自己的資料型別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3.0 </a:t>
            </a:r>
            <a:r>
              <a:rPr lang="zh-TW" altLang="en-US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lang="en-US" altLang="zh-TW" sz="24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D6F777D-D13B-D249-9DDF-7FF9DE956D7A}"/>
              </a:ext>
            </a:extLst>
          </p:cNvPr>
          <p:cNvSpPr/>
          <p:nvPr/>
        </p:nvSpPr>
        <p:spPr>
          <a:xfrm>
            <a:off x="2018339" y="2657305"/>
            <a:ext cx="714829" cy="714829"/>
          </a:xfrm>
          <a:prstGeom prst="ellipse">
            <a:avLst/>
          </a:prstGeom>
          <a:solidFill>
            <a:srgbClr val="2E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/>
              <a:t>2</a:t>
            </a:r>
            <a:endParaRPr kumimoji="1" lang="zh-TW" altLang="en-US" sz="32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2417100-3A32-4C4A-97BC-1E81B0C796F3}"/>
              </a:ext>
            </a:extLst>
          </p:cNvPr>
          <p:cNvSpPr/>
          <p:nvPr/>
        </p:nvSpPr>
        <p:spPr>
          <a:xfrm>
            <a:off x="2018338" y="4507876"/>
            <a:ext cx="714829" cy="714829"/>
          </a:xfrm>
          <a:prstGeom prst="ellipse">
            <a:avLst/>
          </a:prstGeom>
          <a:solidFill>
            <a:srgbClr val="2E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/>
              <a:t>3</a:t>
            </a:r>
            <a:endParaRPr kumimoji="1" lang="zh-TW" altLang="en-US" sz="32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F90D0B-F01D-8848-81D1-6BB8AF27381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86EB56-0BA7-FA4C-824F-FFE44AB594B3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DB001CC5-0F3D-904A-8F8F-3FC0604DDCF0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7FE825-8354-934F-99FD-FD129002DA31}"/>
              </a:ext>
            </a:extLst>
          </p:cNvPr>
          <p:cNvSpPr/>
          <p:nvPr/>
        </p:nvSpPr>
        <p:spPr>
          <a:xfrm>
            <a:off x="3951822" y="164159"/>
            <a:ext cx="428835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注意二：整數型別除法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1877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463305"/>
            <a:ext cx="8229600" cy="9810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TW" altLang="en-US" sz="32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不同資料型別運算出來的資料型別為何</a:t>
            </a:r>
            <a:r>
              <a:rPr lang="en-US" altLang="zh-TW" sz="3200" b="1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</a:t>
            </a:r>
          </a:p>
          <a:p>
            <a:pPr eaLnBrk="1" hangingPunct="1">
              <a:lnSpc>
                <a:spcPct val="150000"/>
              </a:lnSpc>
            </a:pP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eaLnBrk="1" hangingPunct="1">
              <a:lnSpc>
                <a:spcPct val="150000"/>
              </a:lnSpc>
            </a:pP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3246512" y="3846835"/>
            <a:ext cx="5698976" cy="1945230"/>
          </a:xfrm>
          <a:prstGeom prst="roundRect">
            <a:avLst/>
          </a:prstGeom>
          <a:ln w="57150">
            <a:solidFill>
              <a:srgbClr val="25558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short  int 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a = 1;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unsigned  int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b = a*2.0 + 4;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double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 d 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= b*2.5 + 2 + a;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1E8451-8F6C-9346-BDB5-B6E89216FCC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1D5F0-E9FD-9E47-9C6F-AC43B85F1232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A41E8E00-E00D-334F-8A8D-EC7AFC79B478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04BBA7-DB96-D847-BACC-C6A354D351DE}"/>
              </a:ext>
            </a:extLst>
          </p:cNvPr>
          <p:cNvSpPr/>
          <p:nvPr/>
        </p:nvSpPr>
        <p:spPr>
          <a:xfrm>
            <a:off x="4310895" y="152976"/>
            <a:ext cx="357020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注意三： 型別轉換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4089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>
            <a:extLst>
              <a:ext uri="{FF2B5EF4-FFF2-40B4-BE49-F238E27FC236}">
                <a16:creationId xmlns:a16="http://schemas.microsoft.com/office/drawing/2014/main" id="{712DCD32-9B80-1545-9890-FF6D9DCC7E9D}"/>
              </a:ext>
            </a:extLst>
          </p:cNvPr>
          <p:cNvSpPr/>
          <p:nvPr/>
        </p:nvSpPr>
        <p:spPr>
          <a:xfrm>
            <a:off x="1835460" y="3589314"/>
            <a:ext cx="6794734" cy="5559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99DA04E-1FE9-B44D-B1E5-5025E05925C0}"/>
              </a:ext>
            </a:extLst>
          </p:cNvPr>
          <p:cNvSpPr/>
          <p:nvPr/>
        </p:nvSpPr>
        <p:spPr>
          <a:xfrm>
            <a:off x="1835459" y="1427947"/>
            <a:ext cx="5035603" cy="5401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460" y="1325415"/>
            <a:ext cx="8707716" cy="416465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隱性轉型─編譯器私下自動轉型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 = 1.5;	</a:t>
            </a:r>
          </a:p>
          <a:p>
            <a:pPr lvl="1">
              <a:lnSpc>
                <a:spcPct val="150000"/>
              </a:lnSpc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= 3; 	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顯性轉型─要求編譯器轉成指定的資料型別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 = (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b;</a:t>
            </a:r>
          </a:p>
          <a:p>
            <a:pPr lvl="1">
              <a:lnSpc>
                <a:spcPct val="150000"/>
              </a:lnSpc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為了避免出錯，通常使用</a:t>
            </a:r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顯性轉型</a:t>
            </a:r>
            <a:endParaRPr lang="en-US" altLang="zh-TW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57A02-59C5-7140-82B2-823D7C69CC28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D3BC43-BFF3-4942-AB8F-9FE56CE6FFB8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3F5F9CDE-10D9-9C40-9BE8-BCE3FA2FC75C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956D15-85B5-F046-B02D-77E37A78CBB4}"/>
              </a:ext>
            </a:extLst>
          </p:cNvPr>
          <p:cNvSpPr/>
          <p:nvPr/>
        </p:nvSpPr>
        <p:spPr>
          <a:xfrm>
            <a:off x="4310895" y="152976"/>
            <a:ext cx="357020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注意三： 型別轉換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884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B36989F-96EF-6C44-8790-8ABC699C8525}"/>
              </a:ext>
            </a:extLst>
          </p:cNvPr>
          <p:cNvSpPr/>
          <p:nvPr/>
        </p:nvSpPr>
        <p:spPr>
          <a:xfrm>
            <a:off x="3511741" y="1748686"/>
            <a:ext cx="59290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</a:t>
            </a:r>
            <a:r>
              <a:rPr lang="zh-TW" altLang="en-US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兩個數</a:t>
            </a:r>
            <a:endParaRPr lang="en-US" altLang="zh-TW" sz="32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 </a:t>
            </a:r>
            <a:r>
              <a:rPr lang="zh-TW" altLang="en-US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：兩個數的和</a:t>
            </a:r>
            <a:endParaRPr lang="en-US" altLang="zh-TW" sz="32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D78A96-974D-384E-B992-12838093F3AE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65AD97-616E-FB4B-B5BD-A3CE495C41B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4F77D7-33FB-5641-A953-6AB4EAAB1667}"/>
                  </a:ext>
                </a:extLst>
              </p:cNvPr>
              <p:cNvSpPr/>
              <p:nvPr/>
            </p:nvSpPr>
            <p:spPr>
              <a:xfrm>
                <a:off x="3511742" y="4156975"/>
                <a:ext cx="8538861" cy="189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3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Input </a:t>
                </a:r>
                <a:r>
                  <a:rPr lang="zh-TW" altLang="en-US" sz="3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： 三個數，分別為 </a:t>
                </a:r>
                <a:r>
                  <a:rPr lang="en-US" altLang="zh-TW" sz="3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x,y,z</a:t>
                </a:r>
                <a:endParaRPr lang="en-US" altLang="zh-TW" sz="3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3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Output </a:t>
                </a:r>
                <a:r>
                  <a:rPr lang="zh-TW" altLang="en-US" sz="3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b="1" i="1" dirty="0">
                            <a:latin typeface="Cambria Math" panose="02040503050406030204" pitchFamily="18" charset="0"/>
                            <a:ea typeface="Adobe 繁黑體 Std B" pitchFamily="34" charset="-120"/>
                          </a:rPr>
                        </m:ctrlPr>
                      </m:fPr>
                      <m:num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𝟏</m:t>
                        </m:r>
                      </m:num>
                      <m:den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𝟔</m:t>
                        </m:r>
                      </m:den>
                    </m:f>
                    <m:sSup>
                      <m:sSupPr>
                        <m:ctrlPr>
                          <a:rPr lang="en-US" altLang="zh-TW" sz="3200" b="1" i="1" dirty="0">
                            <a:latin typeface="Cambria Math" panose="02040503050406030204" pitchFamily="18" charset="0"/>
                            <a:ea typeface="Adobe 繁黑體 Std B" pitchFamily="34" charset="-120"/>
                          </a:rPr>
                        </m:ctrlPr>
                      </m:sSupPr>
                      <m:e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(</m:t>
                        </m:r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𝒙</m:t>
                        </m:r>
                      </m:e>
                      <m:sup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𝟐</m:t>
                        </m:r>
                      </m:sup>
                    </m:sSup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+</m:t>
                    </m:r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𝟑𝟓</m:t>
                    </m:r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TW" sz="3200" b="1" i="1" dirty="0">
                            <a:latin typeface="Cambria Math" panose="02040503050406030204" pitchFamily="18" charset="0"/>
                            <a:ea typeface="Adobe 繁黑體 Std B" pitchFamily="34" charset="-120"/>
                          </a:rPr>
                        </m:ctrlPr>
                      </m:sSupPr>
                      <m:e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𝟐</m:t>
                        </m:r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𝒙</m:t>
                        </m:r>
                      </m:e>
                      <m:sup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𝟑</m:t>
                        </m:r>
                      </m:sup>
                    </m:sSup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TW" sz="3200" b="1" i="1" dirty="0">
                            <a:latin typeface="Cambria Math" panose="02040503050406030204" pitchFamily="18" charset="0"/>
                            <a:ea typeface="Adobe 繁黑體 Std B" pitchFamily="34" charset="-120"/>
                          </a:rPr>
                        </m:ctrlPr>
                      </m:sSupPr>
                      <m:e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𝒙𝒚</m:t>
                        </m:r>
                      </m:e>
                      <m:sup>
                        <m:r>
                          <a:rPr lang="en-US" altLang="zh-TW" sz="3200" b="1" i="1" dirty="0" smtClean="0">
                            <a:latin typeface="Cambria Math"/>
                            <a:ea typeface="Adobe 繁黑體 Std B" pitchFamily="34" charset="-120"/>
                          </a:rPr>
                          <m:t>𝟐</m:t>
                        </m:r>
                      </m:sup>
                    </m:sSup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+</m:t>
                    </m:r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𝟑</m:t>
                    </m:r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𝒛</m:t>
                    </m:r>
                    <m:r>
                      <a:rPr lang="en-US" altLang="zh-TW" sz="3200" b="1" i="1" dirty="0" smtClean="0">
                        <a:latin typeface="Cambria Math"/>
                        <a:ea typeface="Adobe 繁黑體 Std B" pitchFamily="34" charset="-120"/>
                      </a:rPr>
                      <m:t>)</m:t>
                    </m:r>
                  </m:oMath>
                </a14:m>
                <a:r>
                  <a:rPr lang="zh-TW" altLang="en-US" sz="3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的值</a:t>
                </a:r>
                <a:endParaRPr lang="en-US" altLang="zh-TW" sz="3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34F77D7-33FB-5641-A953-6AB4EAAB1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742" y="4156975"/>
                <a:ext cx="8538861" cy="1898020"/>
              </a:xfrm>
              <a:prstGeom prst="rect">
                <a:avLst/>
              </a:prstGeom>
              <a:blipFill>
                <a:blip r:embed="rId3"/>
                <a:stretch>
                  <a:fillRect l="-17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>
            <a:extLst>
              <a:ext uri="{FF2B5EF4-FFF2-40B4-BE49-F238E27FC236}">
                <a16:creationId xmlns:a16="http://schemas.microsoft.com/office/drawing/2014/main" id="{59EB6768-0D45-F04F-B4FC-BDA78783C63D}"/>
              </a:ext>
            </a:extLst>
          </p:cNvPr>
          <p:cNvSpPr/>
          <p:nvPr/>
        </p:nvSpPr>
        <p:spPr>
          <a:xfrm>
            <a:off x="1011132" y="1248466"/>
            <a:ext cx="2306245" cy="230624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9F3D34-7E58-7743-AAFF-95C59948C836}"/>
              </a:ext>
            </a:extLst>
          </p:cNvPr>
          <p:cNvSpPr/>
          <p:nvPr/>
        </p:nvSpPr>
        <p:spPr>
          <a:xfrm>
            <a:off x="1205497" y="1969619"/>
            <a:ext cx="19175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</a:p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29A4F3-ADD2-8B41-878D-40D7BAF53290}"/>
              </a:ext>
            </a:extLst>
          </p:cNvPr>
          <p:cNvSpPr/>
          <p:nvPr/>
        </p:nvSpPr>
        <p:spPr>
          <a:xfrm>
            <a:off x="1011132" y="3801059"/>
            <a:ext cx="2306245" cy="230624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1F331C-41C7-2D4F-999C-873DDEF40C1B}"/>
              </a:ext>
            </a:extLst>
          </p:cNvPr>
          <p:cNvSpPr/>
          <p:nvPr/>
        </p:nvSpPr>
        <p:spPr>
          <a:xfrm>
            <a:off x="1205497" y="4522210"/>
            <a:ext cx="19175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</a:p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</p:txBody>
      </p:sp>
      <p:sp>
        <p:nvSpPr>
          <p:cNvPr id="15" name="不規則四邊形 14">
            <a:extLst>
              <a:ext uri="{FF2B5EF4-FFF2-40B4-BE49-F238E27FC236}">
                <a16:creationId xmlns:a16="http://schemas.microsoft.com/office/drawing/2014/main" id="{7BC7DE1E-6618-374E-BA61-9492F9B5422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BFBE5C-316B-7E48-91BB-F2CE8AAB8482}"/>
              </a:ext>
            </a:extLst>
          </p:cNvPr>
          <p:cNvSpPr/>
          <p:nvPr/>
        </p:nvSpPr>
        <p:spPr>
          <a:xfrm>
            <a:off x="5043467" y="188709"/>
            <a:ext cx="210506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63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>
            <a:extLst>
              <a:ext uri="{FF2B5EF4-FFF2-40B4-BE49-F238E27FC236}">
                <a16:creationId xmlns:a16="http://schemas.microsoft.com/office/drawing/2014/main" id="{B316A968-C166-E24C-A1ED-0CEAFB2B012A}"/>
              </a:ext>
            </a:extLst>
          </p:cNvPr>
          <p:cNvSpPr/>
          <p:nvPr/>
        </p:nvSpPr>
        <p:spPr>
          <a:xfrm>
            <a:off x="1339354" y="1172695"/>
            <a:ext cx="5006754" cy="12715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0736B8-7C03-574B-B5E1-27C8B4F42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96" y1="56682" x2="41696" y2="56682"/>
                        <a14:foregroundMark x1="39792" y1="57604" x2="39792" y2="57604"/>
                        <a14:foregroundMark x1="39446" y1="60829" x2="39446" y2="60829"/>
                        <a14:foregroundMark x1="30969" y1="62903" x2="30969" y2="62903"/>
                        <a14:foregroundMark x1="32007" y1="61982" x2="32007" y2="61982"/>
                        <a14:foregroundMark x1="32353" y1="61290" x2="32353" y2="61290"/>
                        <a14:foregroundMark x1="32699" y1="60829" x2="34602" y2="60599"/>
                        <a14:foregroundMark x1="36332" y1="59447" x2="36332" y2="59447"/>
                        <a14:foregroundMark x1="35813" y1="60138" x2="35813" y2="60138"/>
                        <a14:foregroundMark x1="32699" y1="61982" x2="32699" y2="61982"/>
                        <a14:foregroundMark x1="30969" y1="64977" x2="30969" y2="64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4887" y="765823"/>
            <a:ext cx="3260603" cy="2448272"/>
          </a:xfrm>
          <a:prstGeom prst="rect">
            <a:avLst/>
          </a:prstGeom>
        </p:spPr>
      </p:pic>
      <p:pic>
        <p:nvPicPr>
          <p:cNvPr id="16" name="Picture 2" descr="Stacks of shipping containers in the Port of Barcelona">
            <a:extLst>
              <a:ext uri="{FF2B5EF4-FFF2-40B4-BE49-F238E27FC236}">
                <a16:creationId xmlns:a16="http://schemas.microsoft.com/office/drawing/2014/main" id="{CF498FBF-3BF9-B346-8314-1255627C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68" y="3429000"/>
            <a:ext cx="4219846" cy="2814638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圖片搜尋結果">
            <a:extLst>
              <a:ext uri="{FF2B5EF4-FFF2-40B4-BE49-F238E27FC236}">
                <a16:creationId xmlns:a16="http://schemas.microsoft.com/office/drawing/2014/main" id="{8CDEADF5-D67B-7F42-A8ED-842B88AE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54" y="3456983"/>
            <a:ext cx="3752849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向右箭號 17">
            <a:extLst>
              <a:ext uri="{FF2B5EF4-FFF2-40B4-BE49-F238E27FC236}">
                <a16:creationId xmlns:a16="http://schemas.microsoft.com/office/drawing/2014/main" id="{2400CEE4-DAAD-8447-AC13-E2B19AEF0BD8}"/>
              </a:ext>
            </a:extLst>
          </p:cNvPr>
          <p:cNvSpPr/>
          <p:nvPr/>
        </p:nvSpPr>
        <p:spPr>
          <a:xfrm>
            <a:off x="5338116" y="4493231"/>
            <a:ext cx="1023939" cy="742141"/>
          </a:xfrm>
          <a:prstGeom prst="rightArrow">
            <a:avLst>
              <a:gd name="adj1" fmla="val 50000"/>
              <a:gd name="adj2" fmla="val 4114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8C5609-5473-DC46-8C8E-B7EED7ED4AF8}"/>
              </a:ext>
            </a:extLst>
          </p:cNvPr>
          <p:cNvSpPr/>
          <p:nvPr/>
        </p:nvSpPr>
        <p:spPr>
          <a:xfrm>
            <a:off x="1446510" y="1328934"/>
            <a:ext cx="4792441" cy="95910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需要記下會用到的數字才有辦法運算！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認得這傢伙嗎？</a:t>
            </a:r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322F785B-076B-2248-9220-B1099DE1498B}"/>
              </a:ext>
            </a:extLst>
          </p:cNvPr>
          <p:cNvSpPr/>
          <p:nvPr/>
        </p:nvSpPr>
        <p:spPr>
          <a:xfrm>
            <a:off x="6647599" y="1437417"/>
            <a:ext cx="1023939" cy="742141"/>
          </a:xfrm>
          <a:prstGeom prst="rightArrow">
            <a:avLst>
              <a:gd name="adj1" fmla="val 50000"/>
              <a:gd name="adj2" fmla="val 4114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1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E210C2B3-DBE6-BA45-9A12-A471D0FB038B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22E552-D52F-E64A-A1DA-56152C685201}"/>
              </a:ext>
            </a:extLst>
          </p:cNvPr>
          <p:cNvSpPr/>
          <p:nvPr/>
        </p:nvSpPr>
        <p:spPr>
          <a:xfrm>
            <a:off x="3989489" y="145601"/>
            <a:ext cx="421301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home message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3463" y="1858682"/>
            <a:ext cx="5825067" cy="4189429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變數型態有哪些？如何宣告一個變數？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不事先宣告變數會發生甚麼情形？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一個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Byte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有幾個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Bit?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一個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Bit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又代表甚麼？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常見的容量單位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MB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GB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TB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B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代表甚麼？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short int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可存的整數範圍為何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?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為什麼？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甚麼時候會發生溢位？溢位時會發生甚麼事？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型別轉換的使用時機為何？</a:t>
            </a:r>
            <a:endParaRPr lang="zh-TW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3943F01D-3E27-5A43-BDE6-EE428895648A}"/>
              </a:ext>
            </a:extLst>
          </p:cNvPr>
          <p:cNvSpPr/>
          <p:nvPr/>
        </p:nvSpPr>
        <p:spPr>
          <a:xfrm>
            <a:off x="2787118" y="1729848"/>
            <a:ext cx="6617759" cy="4447099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6A6DD0-EBAF-E946-B20F-73C72B7677E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AEE91C-E34E-E040-B376-9FE7CC202D5B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63654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C7AE7D97-3AF6-F346-B23C-09DD75257A7A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00907D-81BA-1846-B771-3EC44FCC89B6}"/>
              </a:ext>
            </a:extLst>
          </p:cNvPr>
          <p:cNvSpPr/>
          <p:nvPr/>
        </p:nvSpPr>
        <p:spPr>
          <a:xfrm>
            <a:off x="4581000" y="201044"/>
            <a:ext cx="302999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(Variable)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7E1F50C-7229-1C4F-AAF0-6786D48C7BFC}"/>
              </a:ext>
            </a:extLst>
          </p:cNvPr>
          <p:cNvSpPr/>
          <p:nvPr/>
        </p:nvSpPr>
        <p:spPr>
          <a:xfrm>
            <a:off x="981358" y="2309102"/>
            <a:ext cx="10217651" cy="2918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CAF5D5-BBC4-2146-9E3D-A26FDA6A86F5}"/>
              </a:ext>
            </a:extLst>
          </p:cNvPr>
          <p:cNvSpPr/>
          <p:nvPr/>
        </p:nvSpPr>
        <p:spPr>
          <a:xfrm>
            <a:off x="1285928" y="2659354"/>
            <a:ext cx="9913081" cy="22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將資料以變數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箱子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儲存在記憶體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倉庫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根據資料不同，以不同形態的變數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箱子</a:t>
            </a: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</a:t>
            </a: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透過取名，告訴程式，我們未來會使用到這個變數</a:t>
            </a:r>
            <a:endParaRPr lang="zh-TW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09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502354FF-A9B4-B842-A432-C7A2928A8325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E0FAB-75AC-AD46-90C5-6C5E306CFF9B}"/>
              </a:ext>
            </a:extLst>
          </p:cNvPr>
          <p:cNvSpPr/>
          <p:nvPr/>
        </p:nvSpPr>
        <p:spPr>
          <a:xfrm>
            <a:off x="4581000" y="201044"/>
            <a:ext cx="302999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Variable (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A50539-7951-AC49-A148-6C29E2A0BB26}"/>
              </a:ext>
            </a:extLst>
          </p:cNvPr>
          <p:cNvSpPr/>
          <p:nvPr/>
        </p:nvSpPr>
        <p:spPr>
          <a:xfrm>
            <a:off x="4746910" y="886098"/>
            <a:ext cx="2698175" cy="659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變數構成三要件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32DC4-E9FF-7640-AF3A-F1AEC2721FD5}"/>
              </a:ext>
            </a:extLst>
          </p:cNvPr>
          <p:cNvSpPr/>
          <p:nvPr/>
        </p:nvSpPr>
        <p:spPr>
          <a:xfrm>
            <a:off x="1141687" y="2376984"/>
            <a:ext cx="2905128" cy="3371850"/>
          </a:xfrm>
          <a:prstGeom prst="rect">
            <a:avLst/>
          </a:prstGeom>
          <a:solidFill>
            <a:srgbClr val="15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3C1FFB-3614-CE44-87E1-CBBA02E2369E}"/>
              </a:ext>
            </a:extLst>
          </p:cNvPr>
          <p:cNvSpPr/>
          <p:nvPr/>
        </p:nvSpPr>
        <p:spPr>
          <a:xfrm>
            <a:off x="4701320" y="2376984"/>
            <a:ext cx="2905128" cy="3371850"/>
          </a:xfrm>
          <a:prstGeom prst="rect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79FCD4-6F2D-3B4C-85CF-612DCF823E64}"/>
              </a:ext>
            </a:extLst>
          </p:cNvPr>
          <p:cNvSpPr/>
          <p:nvPr/>
        </p:nvSpPr>
        <p:spPr>
          <a:xfrm>
            <a:off x="8260953" y="2376984"/>
            <a:ext cx="2905128" cy="3371850"/>
          </a:xfrm>
          <a:prstGeom prst="rect">
            <a:avLst/>
          </a:prstGeom>
          <a:solidFill>
            <a:srgbClr val="D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9FDFDE-ECFA-1141-8281-A25C71AEE6A3}"/>
              </a:ext>
            </a:extLst>
          </p:cNvPr>
          <p:cNvSpPr/>
          <p:nvPr/>
        </p:nvSpPr>
        <p:spPr>
          <a:xfrm>
            <a:off x="1578586" y="461454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  <a:endParaRPr lang="en-US" altLang="zh-TW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1F2B95-9D02-D343-8D72-B39D3A905FAA}"/>
              </a:ext>
            </a:extLst>
          </p:cNvPr>
          <p:cNvSpPr/>
          <p:nvPr/>
        </p:nvSpPr>
        <p:spPr>
          <a:xfrm>
            <a:off x="5138220" y="461454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資料型別</a:t>
            </a:r>
            <a:endParaRPr lang="en-US" altLang="zh-TW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C99020-5824-1F43-BD60-8A989F4FFD46}"/>
              </a:ext>
            </a:extLst>
          </p:cNvPr>
          <p:cNvSpPr/>
          <p:nvPr/>
        </p:nvSpPr>
        <p:spPr>
          <a:xfrm>
            <a:off x="8697854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資料內容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8A455-7CDB-F94D-B8A4-B2920A19885B}"/>
              </a:ext>
            </a:extLst>
          </p:cNvPr>
          <p:cNvSpPr txBox="1"/>
          <p:nvPr/>
        </p:nvSpPr>
        <p:spPr>
          <a:xfrm>
            <a:off x="2165286" y="3111044"/>
            <a:ext cx="857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F94508-14B2-BC46-808C-35C2209FE9E9}"/>
              </a:ext>
            </a:extLst>
          </p:cNvPr>
          <p:cNvSpPr txBox="1"/>
          <p:nvPr/>
        </p:nvSpPr>
        <p:spPr>
          <a:xfrm>
            <a:off x="5724919" y="3117106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963323-EE4F-FA46-B2A9-4F82C05D3A8E}"/>
              </a:ext>
            </a:extLst>
          </p:cNvPr>
          <p:cNvSpPr txBox="1"/>
          <p:nvPr/>
        </p:nvSpPr>
        <p:spPr>
          <a:xfrm>
            <a:off x="9284552" y="3111043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31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32DC4-E9FF-7640-AF3A-F1AEC2721FD5}"/>
              </a:ext>
            </a:extLst>
          </p:cNvPr>
          <p:cNvSpPr/>
          <p:nvPr/>
        </p:nvSpPr>
        <p:spPr>
          <a:xfrm>
            <a:off x="1141687" y="2376984"/>
            <a:ext cx="2905128" cy="3371850"/>
          </a:xfrm>
          <a:prstGeom prst="rect">
            <a:avLst/>
          </a:prstGeom>
          <a:solidFill>
            <a:srgbClr val="15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3C1FFB-3614-CE44-87E1-CBBA02E2369E}"/>
              </a:ext>
            </a:extLst>
          </p:cNvPr>
          <p:cNvSpPr/>
          <p:nvPr/>
        </p:nvSpPr>
        <p:spPr>
          <a:xfrm>
            <a:off x="4701320" y="2376984"/>
            <a:ext cx="2905128" cy="3371850"/>
          </a:xfrm>
          <a:prstGeom prst="rect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C46169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79FCD4-6F2D-3B4C-85CF-612DCF823E64}"/>
              </a:ext>
            </a:extLst>
          </p:cNvPr>
          <p:cNvSpPr/>
          <p:nvPr/>
        </p:nvSpPr>
        <p:spPr>
          <a:xfrm>
            <a:off x="8260953" y="2376984"/>
            <a:ext cx="2905128" cy="3371850"/>
          </a:xfrm>
          <a:prstGeom prst="rect">
            <a:avLst/>
          </a:prstGeom>
          <a:solidFill>
            <a:srgbClr val="D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9FDFDE-ECFA-1141-8281-A25C71AEE6A3}"/>
              </a:ext>
            </a:extLst>
          </p:cNvPr>
          <p:cNvSpPr/>
          <p:nvPr/>
        </p:nvSpPr>
        <p:spPr>
          <a:xfrm>
            <a:off x="1578586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  <a:endParaRPr lang="en-US" altLang="zh-TW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1F2B95-9D02-D343-8D72-B39D3A905FAA}"/>
              </a:ext>
            </a:extLst>
          </p:cNvPr>
          <p:cNvSpPr/>
          <p:nvPr/>
        </p:nvSpPr>
        <p:spPr>
          <a:xfrm>
            <a:off x="5138220" y="461454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C4616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資料型別</a:t>
            </a:r>
            <a:endParaRPr lang="en-US" altLang="zh-TW" sz="3600" b="1" dirty="0">
              <a:solidFill>
                <a:srgbClr val="C4616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C99020-5824-1F43-BD60-8A989F4FFD46}"/>
              </a:ext>
            </a:extLst>
          </p:cNvPr>
          <p:cNvSpPr/>
          <p:nvPr/>
        </p:nvSpPr>
        <p:spPr>
          <a:xfrm>
            <a:off x="8697854" y="46145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081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資料內容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8A455-7CDB-F94D-B8A4-B2920A19885B}"/>
              </a:ext>
            </a:extLst>
          </p:cNvPr>
          <p:cNvSpPr txBox="1"/>
          <p:nvPr/>
        </p:nvSpPr>
        <p:spPr>
          <a:xfrm>
            <a:off x="2165286" y="3111044"/>
            <a:ext cx="857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kumimoji="1" lang="zh-TW" altLang="en-US" sz="4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F94508-14B2-BC46-808C-35C2209FE9E9}"/>
              </a:ext>
            </a:extLst>
          </p:cNvPr>
          <p:cNvSpPr txBox="1"/>
          <p:nvPr/>
        </p:nvSpPr>
        <p:spPr>
          <a:xfrm>
            <a:off x="5724919" y="3117106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C4616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kumimoji="1" lang="zh-TW" altLang="en-US" sz="4400" b="1" dirty="0">
              <a:solidFill>
                <a:srgbClr val="C4616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963323-EE4F-FA46-B2A9-4F82C05D3A8E}"/>
              </a:ext>
            </a:extLst>
          </p:cNvPr>
          <p:cNvSpPr txBox="1"/>
          <p:nvPr/>
        </p:nvSpPr>
        <p:spPr>
          <a:xfrm>
            <a:off x="9284552" y="3111043"/>
            <a:ext cx="857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rgbClr val="F081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kumimoji="1" lang="zh-TW" altLang="en-US" sz="4400" b="1" dirty="0">
              <a:solidFill>
                <a:srgbClr val="F081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D1CDD714-5990-E844-856F-E1EEF1F774AD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853092-FCE8-B748-B39A-3BC44B465960}"/>
              </a:ext>
            </a:extLst>
          </p:cNvPr>
          <p:cNvSpPr/>
          <p:nvPr/>
        </p:nvSpPr>
        <p:spPr>
          <a:xfrm>
            <a:off x="4581000" y="201044"/>
            <a:ext cx="302999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Variable (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D023AE-ECE8-AC4C-9F0E-85375DC8CB5C}"/>
              </a:ext>
            </a:extLst>
          </p:cNvPr>
          <p:cNvSpPr/>
          <p:nvPr/>
        </p:nvSpPr>
        <p:spPr>
          <a:xfrm>
            <a:off x="4746910" y="886098"/>
            <a:ext cx="2698175" cy="659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變數構成三要件</a:t>
            </a:r>
          </a:p>
        </p:txBody>
      </p:sp>
    </p:spTree>
    <p:extLst>
      <p:ext uri="{BB962C8B-B14F-4D97-AF65-F5344CB8AC3E}">
        <p14:creationId xmlns:p14="http://schemas.microsoft.com/office/powerpoint/2010/main" val="189798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不規則四邊形 8">
            <a:extLst>
              <a:ext uri="{FF2B5EF4-FFF2-40B4-BE49-F238E27FC236}">
                <a16:creationId xmlns:a16="http://schemas.microsoft.com/office/drawing/2014/main" id="{86483886-8CD1-AF41-BEE6-10BAAD66297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9D47CB-79AD-A34F-AE94-23136893B7A5}"/>
              </a:ext>
            </a:extLst>
          </p:cNvPr>
          <p:cNvSpPr/>
          <p:nvPr/>
        </p:nvSpPr>
        <p:spPr>
          <a:xfrm>
            <a:off x="5182927" y="201044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50BE0A7-E7E8-8D4F-8A27-DC4409BDCAEB}"/>
              </a:ext>
            </a:extLst>
          </p:cNvPr>
          <p:cNvSpPr/>
          <p:nvPr/>
        </p:nvSpPr>
        <p:spPr>
          <a:xfrm>
            <a:off x="2543176" y="2429571"/>
            <a:ext cx="1428749" cy="4663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183A886-EF50-9F4F-BF29-1659F5A73BEE}"/>
              </a:ext>
            </a:extLst>
          </p:cNvPr>
          <p:cNvSpPr/>
          <p:nvPr/>
        </p:nvSpPr>
        <p:spPr>
          <a:xfrm>
            <a:off x="2543176" y="1776835"/>
            <a:ext cx="6329362" cy="4663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5705FD6-DEAA-A840-A1B9-5F0771893701}"/>
              </a:ext>
            </a:extLst>
          </p:cNvPr>
          <p:cNvSpPr txBox="1">
            <a:spLocks noChangeArrowheads="1"/>
          </p:cNvSpPr>
          <p:nvPr/>
        </p:nvSpPr>
        <p:spPr>
          <a:xfrm>
            <a:off x="2543176" y="1664685"/>
            <a:ext cx="850728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我們為變數取的名字，方便我們跟編譯器溝通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命名規則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由底線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(_)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、大小寫英文字母、數字構成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不能有空白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或底線外的標點符號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區分大小寫，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ABC ≠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abc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開頭需是字母或底線，</a:t>
            </a:r>
            <a:r>
              <a:rPr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不能用數字</a:t>
            </a:r>
            <a:endParaRPr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不能是保留字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285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8851</TotalTime>
  <Words>2411</Words>
  <Application>Microsoft Office PowerPoint</Application>
  <PresentationFormat>寬螢幕</PresentationFormat>
  <Paragraphs>737</Paragraphs>
  <Slides>50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Adobe 繁黑體 Std B</vt:lpstr>
      <vt:lpstr>Microsoft JhengHei</vt:lpstr>
      <vt:lpstr>新細明體</vt:lpstr>
      <vt:lpstr>Arial</vt:lpstr>
      <vt:lpstr>Calibri</vt:lpstr>
      <vt:lpstr>Calibri Light</vt:lpstr>
      <vt:lpstr>Cambria Math</vt:lpstr>
      <vt:lpstr>Consolas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lkm543@gmail.com</dc:creator>
  <cp:lastModifiedBy>lkm543</cp:lastModifiedBy>
  <cp:revision>75</cp:revision>
  <dcterms:created xsi:type="dcterms:W3CDTF">2019-10-27T07:58:56Z</dcterms:created>
  <dcterms:modified xsi:type="dcterms:W3CDTF">2019-12-09T15:31:41Z</dcterms:modified>
</cp:coreProperties>
</file>